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6" r:id="rId1"/>
  </p:sldMasterIdLst>
  <p:notesMasterIdLst>
    <p:notesMasterId r:id="rId17"/>
  </p:notesMasterIdLst>
  <p:handoutMasterIdLst>
    <p:handoutMasterId r:id="rId18"/>
  </p:handoutMasterIdLst>
  <p:sldIdLst>
    <p:sldId id="329" r:id="rId2"/>
    <p:sldId id="330" r:id="rId3"/>
    <p:sldId id="331" r:id="rId4"/>
    <p:sldId id="332" r:id="rId5"/>
    <p:sldId id="334" r:id="rId6"/>
    <p:sldId id="335" r:id="rId7"/>
    <p:sldId id="351" r:id="rId8"/>
    <p:sldId id="356" r:id="rId9"/>
    <p:sldId id="354" r:id="rId10"/>
    <p:sldId id="341" r:id="rId11"/>
    <p:sldId id="333" r:id="rId12"/>
    <p:sldId id="353" r:id="rId13"/>
    <p:sldId id="344" r:id="rId14"/>
    <p:sldId id="339" r:id="rId15"/>
    <p:sldId id="34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tcahill" initials="m" lastIdx="2" clrIdx="0"/>
  <p:cmAuthor id="1" name="shagelin" initials="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1C41"/>
    <a:srgbClr val="0000FF"/>
    <a:srgbClr val="E18219"/>
    <a:srgbClr val="FF6600"/>
    <a:srgbClr val="FF0000"/>
    <a:srgbClr val="FFFF00"/>
    <a:srgbClr val="FFFF66"/>
    <a:srgbClr val="00FF00"/>
    <a:srgbClr val="3366FF"/>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35" autoAdjust="0"/>
    <p:restoredTop sz="81744" autoAdjust="0"/>
  </p:normalViewPr>
  <p:slideViewPr>
    <p:cSldViewPr>
      <p:cViewPr varScale="1">
        <p:scale>
          <a:sx n="73" d="100"/>
          <a:sy n="73" d="100"/>
        </p:scale>
        <p:origin x="10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40" tIns="45720" rIns="91440" bIns="45720" rtlCol="0"/>
          <a:lstStyle>
            <a:lvl1pPr algn="r">
              <a:defRPr sz="1200"/>
            </a:lvl1pPr>
          </a:lstStyle>
          <a:p>
            <a:fld id="{50941E34-C7EF-43C1-A06D-BD55EF00A32D}" type="datetimeFigureOut">
              <a:rPr lang="en-US" smtClean="0"/>
              <a:pPr/>
              <a:t>10/17/2016</a:t>
            </a:fld>
            <a:endParaRPr lang="en-US" dirty="0"/>
          </a:p>
        </p:txBody>
      </p:sp>
      <p:sp>
        <p:nvSpPr>
          <p:cNvPr id="4" name="Footer Placeholder 3"/>
          <p:cNvSpPr>
            <a:spLocks noGrp="1"/>
          </p:cNvSpPr>
          <p:nvPr>
            <p:ph type="ftr" sz="quarter" idx="2"/>
          </p:nvPr>
        </p:nvSpPr>
        <p:spPr>
          <a:xfrm>
            <a:off x="1" y="8829676"/>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440" tIns="45720" rIns="91440" bIns="45720" rtlCol="0" anchor="b"/>
          <a:lstStyle>
            <a:lvl1pPr algn="r">
              <a:defRPr sz="1200"/>
            </a:lvl1pPr>
          </a:lstStyle>
          <a:p>
            <a:fld id="{8D26D295-D72C-414A-8FA5-0534D4AEB8B7}" type="slidenum">
              <a:rPr lang="en-US" smtClean="0"/>
              <a:pPr/>
              <a:t>‹#›</a:t>
            </a:fld>
            <a:endParaRPr lang="en-US" dirty="0"/>
          </a:p>
        </p:txBody>
      </p:sp>
    </p:spTree>
    <p:extLst>
      <p:ext uri="{BB962C8B-B14F-4D97-AF65-F5344CB8AC3E}">
        <p14:creationId xmlns:p14="http://schemas.microsoft.com/office/powerpoint/2010/main" val="1425538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71E72C2E-8DAF-4F2E-838D-17B1352FC5C7}" type="datetimeFigureOut">
              <a:rPr lang="en-US" smtClean="0"/>
              <a:pPr/>
              <a:t>10/17/2016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7" tIns="46589" rIns="93177" bIns="46589" rtlCol="0" anchor="b"/>
          <a:lstStyle>
            <a:lvl1pPr algn="r">
              <a:defRPr sz="1200"/>
            </a:lvl1pPr>
          </a:lstStyle>
          <a:p>
            <a:fld id="{1D7A2376-4FCE-4D02-879D-7E8582DFEB35}" type="slidenum">
              <a:rPr lang="en-US" smtClean="0"/>
              <a:pPr/>
              <a:t>‹#›</a:t>
            </a:fld>
            <a:endParaRPr lang="en-US" dirty="0"/>
          </a:p>
        </p:txBody>
      </p:sp>
    </p:spTree>
    <p:extLst>
      <p:ext uri="{BB962C8B-B14F-4D97-AF65-F5344CB8AC3E}">
        <p14:creationId xmlns:p14="http://schemas.microsoft.com/office/powerpoint/2010/main" val="1521057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OK Folks</a:t>
            </a:r>
            <a:r>
              <a:rPr lang="en-US" baseline="0" dirty="0" smtClean="0"/>
              <a:t> -</a:t>
            </a:r>
            <a:r>
              <a:rPr lang="en-US" dirty="0" smtClean="0"/>
              <a:t> first</a:t>
            </a:r>
            <a:r>
              <a:rPr lang="en-US" baseline="0" dirty="0" smtClean="0"/>
              <a:t> and foremost, I’d like to take this opportunity to welcome you all to the Veterans’ Technology Program at Syracuse University.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this time, I</a:t>
            </a:r>
            <a:r>
              <a:rPr lang="en-US" baseline="0" dirty="0" smtClean="0"/>
              <a:t>’d also like to advise you that this call is being recorded for the folks who couldn’t make the call. If you are not comfortable with that, please feel free to leave the call at this time.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Before</a:t>
            </a:r>
            <a:r>
              <a:rPr lang="en-US" baseline="0" dirty="0" smtClean="0"/>
              <a:t> we get started, let’s take a minute to go over the mechanics of today’s call. In addition to the slide on your screen, you can see a chat dialogue on the left. You can type any questions you have in the chat and we’ll either respond to the question via chat or I’ll talk through it as we go. I ask that you keep your telephones muted and your computer speakers off for the duration of the call. Let me re-state for emphasis: please make sure your computer speakers are turned off to avoid feedback. </a:t>
            </a:r>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1</a:t>
            </a:fld>
            <a:endParaRPr lang="en-US" dirty="0"/>
          </a:p>
        </p:txBody>
      </p:sp>
    </p:spTree>
    <p:extLst>
      <p:ext uri="{BB962C8B-B14F-4D97-AF65-F5344CB8AC3E}">
        <p14:creationId xmlns:p14="http://schemas.microsoft.com/office/powerpoint/2010/main" val="3842053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For the most part, modules are marked complete automatically when</a:t>
            </a:r>
            <a:r>
              <a:rPr lang="en-US" baseline="0" dirty="0" smtClean="0"/>
              <a:t> you have successfully met the requirements for each course. Courses are evaluated on a Pass/ Fail system: To pass, all requirements are met which is usually either 100% Topic Completion (meaning you have viewed the entire module) or an 80% on course assessments (not all courses have one). Throughout the program, we will be reviewing your progress and assignments. There is only one assignment that MUST be submitted throughout the course (which is during the Resume and Cover Letter module), but there are several assignments for you to complete for your own development or supplemental assignments. I highly encourage you to complete each of these assignments. If you would like to submit them to your advisor via email, we are happy to review them and help you develop your skills through each assignment. Upon completion of the course, we will review your record to ensure all credentials have been met, and sign-off on your certificates. </a:t>
            </a:r>
          </a:p>
          <a:p>
            <a:endParaRPr lang="en-US" baseline="0" dirty="0" smtClean="0"/>
          </a:p>
          <a:p>
            <a:r>
              <a:rPr lang="en-US" baseline="0" dirty="0" smtClean="0"/>
              <a:t>Throughout the course, every 3 or 4 weeks, we’ll send out a request for a one-on-one advising call with each of you. These are your opportunity to discuss the coursework as well as any issues or concerns you may have. The calls usually last about a half-hour or so.  Having said that, if you find that something comes up and you’d like to set up a time to speak beyond these calls, please just let us know and we can set something up. Usually we use “Doodle” to coordinate times for advising calls across the cohort. we’ll send out instructions via email regarding how to use this later in the week.</a:t>
            </a:r>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11</a:t>
            </a:fld>
            <a:endParaRPr lang="en-US" dirty="0"/>
          </a:p>
        </p:txBody>
      </p:sp>
    </p:spTree>
    <p:extLst>
      <p:ext uri="{BB962C8B-B14F-4D97-AF65-F5344CB8AC3E}">
        <p14:creationId xmlns:p14="http://schemas.microsoft.com/office/powerpoint/2010/main" val="1701527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12</a:t>
            </a:fld>
            <a:endParaRPr lang="en-US" dirty="0"/>
          </a:p>
        </p:txBody>
      </p:sp>
    </p:spTree>
    <p:extLst>
      <p:ext uri="{BB962C8B-B14F-4D97-AF65-F5344CB8AC3E}">
        <p14:creationId xmlns:p14="http://schemas.microsoft.com/office/powerpoint/2010/main" val="1701527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Some tips for Element K – </a:t>
            </a:r>
          </a:p>
          <a:p>
            <a:endParaRPr lang="en-US" dirty="0" smtClean="0"/>
          </a:p>
          <a:p>
            <a:r>
              <a:rPr lang="en-US" dirty="0" smtClean="0"/>
              <a:t>Before</a:t>
            </a:r>
            <a:r>
              <a:rPr lang="en-US" baseline="0" dirty="0" smtClean="0"/>
              <a:t> I encouraged you to explore Element K. Please do. But DO NOT change your email or password in the LMS. This function does not work correctly and can cause problems with your account. </a:t>
            </a:r>
          </a:p>
          <a:p>
            <a:endParaRPr lang="en-US" baseline="0" dirty="0" smtClean="0"/>
          </a:p>
          <a:p>
            <a:r>
              <a:rPr lang="en-US" baseline="0" dirty="0" smtClean="0"/>
              <a:t>Make sure your computer’s volume is up. Also, make sure the audio is on within the course. The audio button is in the lower right-hand of the course window. </a:t>
            </a:r>
          </a:p>
          <a:p>
            <a:endParaRPr lang="en-US" baseline="0" dirty="0" smtClean="0"/>
          </a:p>
          <a:p>
            <a:r>
              <a:rPr lang="en-US" baseline="0" dirty="0" smtClean="0"/>
              <a:t>The courses can be resource-intensive for your computer. Depending on your internet connection and computer speed, courses may take a few minutes to launch. Please be patient. Also, you’ll want to clear your cache regularly. </a:t>
            </a:r>
          </a:p>
          <a:p>
            <a:endParaRPr lang="en-US" baseline="0" dirty="0" smtClean="0"/>
          </a:p>
          <a:p>
            <a:r>
              <a:rPr lang="en-US" baseline="0" dirty="0" smtClean="0"/>
              <a:t>Courses are in a couple different formats. You’ll see that advancing features vary a little between the two, but both are intuitive. Please let me know if you have any issues. </a:t>
            </a:r>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13</a:t>
            </a:fld>
            <a:endParaRPr lang="en-US" dirty="0"/>
          </a:p>
        </p:txBody>
      </p:sp>
    </p:spTree>
    <p:extLst>
      <p:ext uri="{BB962C8B-B14F-4D97-AF65-F5344CB8AC3E}">
        <p14:creationId xmlns:p14="http://schemas.microsoft.com/office/powerpoint/2010/main" val="3048784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92500" lnSpcReduction="10000"/>
          </a:bodyPr>
          <a:lstStyle/>
          <a:p>
            <a:r>
              <a:rPr lang="en-US" dirty="0" smtClean="0"/>
              <a:t>During</a:t>
            </a:r>
            <a:r>
              <a:rPr lang="en-US" baseline="0" dirty="0" smtClean="0"/>
              <a:t> your first week, there are really four things you can expect – they will take the entire 20 hours to complete.</a:t>
            </a:r>
          </a:p>
          <a:p>
            <a:pPr marL="228600" indent="-228600">
              <a:buAutoNum type="arabicParenR"/>
            </a:pPr>
            <a:r>
              <a:rPr lang="en-US" baseline="0" dirty="0" smtClean="0"/>
              <a:t>Please introduce yourself on the discussion board I mentioned earlier. I have started a discussion thread with my introduction. Please tell us all who you are! This is where team building and collaboration begin. I encourage each of you to use each other as sounding boards for ideas or questions you may have. The discussion forum is an excellent tool for this. </a:t>
            </a:r>
          </a:p>
          <a:p>
            <a:pPr marL="228600" indent="-228600">
              <a:buAutoNum type="arabicParenR"/>
            </a:pPr>
            <a:r>
              <a:rPr lang="en-US" baseline="0" dirty="0" smtClean="0"/>
              <a:t>There are two courses to complete this week – first, the Foundational Skill Assessment, or WIN Placement Tests, for which you should have received your login information this weekend, and second, the Introduction to Software Engineering Processes. </a:t>
            </a:r>
          </a:p>
          <a:p>
            <a:pPr marL="685800" lvl="1" indent="-228600">
              <a:buAutoNum type="arabicParenR"/>
            </a:pPr>
            <a:r>
              <a:rPr lang="en-US" baseline="0" dirty="0" smtClean="0"/>
              <a:t>During the Foundational Skill Assessment, make sure you watch the course in LMS first. It provides good information about what you can expect during the placements, why we do them, and how they work. Make sure you take your time on the placement tests.  If you don’t place at Level 4, you will need to take the associated coursework up through Level 4. The content is good. I’ve found it to be both relevant and consistent with my experience in the workplace. For clarification, you’ll need to place at Level 4 or complete the coursework up through Level 4 for each of the assigned placement tests. </a:t>
            </a:r>
          </a:p>
          <a:p>
            <a:pPr marL="685800" lvl="1" indent="-228600">
              <a:buAutoNum type="arabicParenR"/>
            </a:pPr>
            <a:r>
              <a:rPr lang="en-US" baseline="0" dirty="0" smtClean="0"/>
              <a:t>For the Introduction to Software Engineering, I recommend you take notes. The assessment at the end is comprehensive. If you do not pass the assessment the first time around, the LMS will tell you what questions you got wrong (but not what the right answers are). It will also tell you where in the course the questions you missed are covered, so you can go back and review the material. Just be advised, the assessment will not have the same questions every time you take it.</a:t>
            </a:r>
          </a:p>
          <a:p>
            <a:pPr marL="228600" lvl="0" indent="-228600">
              <a:buAutoNum type="arabicParenR"/>
            </a:pPr>
            <a:r>
              <a:rPr lang="en-US" baseline="0" dirty="0" smtClean="0"/>
              <a:t>Finally, we will be sending out a doodle request this week to set your first one-on-one advising calls, which will be next week. If you have any issues between now and then, please don’t hesitate to send us an email or give us a call. </a:t>
            </a:r>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14</a:t>
            </a:fld>
            <a:endParaRPr lang="en-US" dirty="0"/>
          </a:p>
        </p:txBody>
      </p:sp>
    </p:spTree>
    <p:extLst>
      <p:ext uri="{BB962C8B-B14F-4D97-AF65-F5344CB8AC3E}">
        <p14:creationId xmlns:p14="http://schemas.microsoft.com/office/powerpoint/2010/main" val="1074208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Let’s take a minute</a:t>
            </a:r>
            <a:r>
              <a:rPr lang="en-US" baseline="0" dirty="0" smtClean="0"/>
              <a:t> to recap some of the additional resources you have available to you as your work through the Veterans’ Technology Program. </a:t>
            </a:r>
            <a:endParaRPr lang="en-US" dirty="0" smtClean="0"/>
          </a:p>
          <a:p>
            <a:endParaRPr lang="en-US" dirty="0" smtClean="0"/>
          </a:p>
          <a:p>
            <a:r>
              <a:rPr lang="en-US" dirty="0" smtClean="0"/>
              <a:t>The</a:t>
            </a:r>
            <a:r>
              <a:rPr lang="en-US" baseline="0" dirty="0" smtClean="0"/>
              <a:t> Tools button on the LMS is where you’ll find the course schedule and some tips for being an online learner, etcetera. I highly encourage you to print out the course schedule and keep it handy so you always know when each course is “due”.</a:t>
            </a:r>
          </a:p>
          <a:p>
            <a:endParaRPr lang="en-US" baseline="0" dirty="0" smtClean="0"/>
          </a:p>
          <a:p>
            <a:r>
              <a:rPr lang="en-US" baseline="0" dirty="0" smtClean="0"/>
              <a:t>The Quick Resource Guide is a two-page, printable document that covers navigation through Element K and some common questions that come while using the LMS. </a:t>
            </a:r>
          </a:p>
          <a:p>
            <a:r>
              <a:rPr lang="en-US" baseline="0" dirty="0" smtClean="0"/>
              <a:t/>
            </a:r>
            <a:br>
              <a:rPr lang="en-US" baseline="0" dirty="0" smtClean="0"/>
            </a:br>
            <a:r>
              <a:rPr lang="en-US" baseline="0" dirty="0" smtClean="0"/>
              <a:t>Finally, we are available to you throughout your time in the program. Please don’t hesitate to email or call us if you have an issue or concern. Something I didn’t mention before – If you are going to a job fair or have an interview lined up, we’d be happy to do mock interviews with you, help you hone your 30-second commercial, brush up your resume, or help you however we can. </a:t>
            </a:r>
          </a:p>
          <a:p>
            <a:endParaRPr lang="en-US" baseline="0" dirty="0" smtClean="0"/>
          </a:p>
          <a:p>
            <a:r>
              <a:rPr lang="en-US" baseline="0" dirty="0" smtClean="0"/>
              <a:t>This concludes the presentation. I’ll keep the meeting open for a few minutes now to answer any questions that come in through the chat dialogue. </a:t>
            </a:r>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15</a:t>
            </a:fld>
            <a:endParaRPr lang="en-US" dirty="0"/>
          </a:p>
        </p:txBody>
      </p:sp>
    </p:spTree>
    <p:extLst>
      <p:ext uri="{BB962C8B-B14F-4D97-AF65-F5344CB8AC3E}">
        <p14:creationId xmlns:p14="http://schemas.microsoft.com/office/powerpoint/2010/main" val="2415714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a quick overview of the topics we will cover on today’s call. I’ll take a second and introduce myself in a moment, followed by an overview of the program, the schedule of the courses, some logistics of how the courses work, how to use </a:t>
            </a:r>
            <a:r>
              <a:rPr lang="en-US" baseline="0" dirty="0" err="1" smtClean="0"/>
              <a:t>ElementK</a:t>
            </a:r>
            <a:r>
              <a:rPr lang="en-US" baseline="0" dirty="0" smtClean="0"/>
              <a:t> (our Learning Management System, or LMS for short), your first week in the program, and then I’ll recap the additional resources available to you as you work through the program.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sz="1200" baseline="0" dirty="0" smtClean="0"/>
          </a:p>
        </p:txBody>
      </p:sp>
      <p:sp>
        <p:nvSpPr>
          <p:cNvPr id="4" name="Slide Number Placeholder 3"/>
          <p:cNvSpPr>
            <a:spLocks noGrp="1"/>
          </p:cNvSpPr>
          <p:nvPr>
            <p:ph type="sldNum" sz="quarter" idx="10"/>
          </p:nvPr>
        </p:nvSpPr>
        <p:spPr/>
        <p:txBody>
          <a:bodyPr/>
          <a:lstStyle/>
          <a:p>
            <a:fld id="{1D7A2376-4FCE-4D02-879D-7E8582DFEB35}" type="slidenum">
              <a:rPr lang="en-US" smtClean="0"/>
              <a:pPr/>
              <a:t>2</a:t>
            </a:fld>
            <a:endParaRPr lang="en-US" dirty="0"/>
          </a:p>
        </p:txBody>
      </p:sp>
    </p:spTree>
    <p:extLst>
      <p:ext uri="{BB962C8B-B14F-4D97-AF65-F5344CB8AC3E}">
        <p14:creationId xmlns:p14="http://schemas.microsoft.com/office/powerpoint/2010/main" val="955627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those of you who don’t know me, my name is Dan Cohen and I’ll be your advisor as you work through the Veterans’ Technology program. I joined the team here at Syracuse University about 6 months ago. I came here from the supply chain in Kohl’s Department Stores where I worked in operations management for about 5 ½ years or so. Prior to that, I was a captain in the great US Army Field Artillery, stationed in </a:t>
            </a:r>
            <a:r>
              <a:rPr lang="en-US" baseline="0" dirty="0" err="1" smtClean="0"/>
              <a:t>Baumholder</a:t>
            </a:r>
            <a:r>
              <a:rPr lang="en-US" baseline="0" dirty="0" smtClean="0"/>
              <a:t> Germany for a few years.  I served two tours in Iraq, my first tour as a Platoon Leader in a self-propelled howitzer unit reorganized as mechanized infantry, then my second tour as foreign military advisor on a </a:t>
            </a:r>
            <a:r>
              <a:rPr lang="en-US" baseline="0" dirty="0" err="1" smtClean="0"/>
              <a:t>MiTT</a:t>
            </a:r>
            <a:r>
              <a:rPr lang="en-US" baseline="0" dirty="0" smtClean="0"/>
              <a:t> team. Prior to the military I went through ROTC while getting my bachelor’s degree at the Rochester Institute of Technology. If anyone would like to know more about my background, feel free to shoot me an email. I’m looking forward to getting to know each of you as we move through this program together! </a:t>
            </a:r>
          </a:p>
          <a:p>
            <a:endParaRPr lang="en-US" dirty="0" smtClean="0"/>
          </a:p>
          <a:p>
            <a:r>
              <a:rPr lang="en-US" dirty="0" smtClean="0"/>
              <a:t>This</a:t>
            </a:r>
            <a:r>
              <a:rPr lang="en-US" baseline="0" dirty="0" smtClean="0"/>
              <a:t> is the Veterans Technology Program Team here at the university. While Jennifer or I will be your point-of-contact throughout the course, these are the people who built this curriculum, maintain the LMS, and keep us running. </a:t>
            </a:r>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3</a:t>
            </a:fld>
            <a:endParaRPr lang="en-US" dirty="0"/>
          </a:p>
        </p:txBody>
      </p:sp>
    </p:spTree>
    <p:extLst>
      <p:ext uri="{BB962C8B-B14F-4D97-AF65-F5344CB8AC3E}">
        <p14:creationId xmlns:p14="http://schemas.microsoft.com/office/powerpoint/2010/main" val="1536932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fontScale="85000" lnSpcReduction="20000"/>
          </a:bodyPr>
          <a:lstStyle/>
          <a:p>
            <a:r>
              <a:rPr lang="en-US" sz="1200" b="0" i="0" kern="1200" dirty="0" smtClean="0">
                <a:solidFill>
                  <a:schemeClr val="tx1"/>
                </a:solidFill>
                <a:effectLst/>
                <a:latin typeface="+mn-lt"/>
                <a:ea typeface="+mn-ea"/>
                <a:cs typeface="+mn-cs"/>
              </a:rPr>
              <a:t>Now,</a:t>
            </a:r>
            <a:r>
              <a:rPr lang="en-US" sz="1200" b="0" i="0" kern="1200" baseline="0" dirty="0" smtClean="0">
                <a:solidFill>
                  <a:schemeClr val="tx1"/>
                </a:solidFill>
                <a:effectLst/>
                <a:latin typeface="+mn-lt"/>
                <a:ea typeface="+mn-ea"/>
                <a:cs typeface="+mn-cs"/>
              </a:rPr>
              <a:t> let’s take a few minutes and talk through some b</a:t>
            </a:r>
            <a:r>
              <a:rPr lang="en-US" sz="1200" b="0" i="0" kern="1200" dirty="0" smtClean="0">
                <a:solidFill>
                  <a:schemeClr val="tx1"/>
                </a:solidFill>
                <a:effectLst/>
                <a:latin typeface="+mn-lt"/>
                <a:ea typeface="+mn-ea"/>
                <a:cs typeface="+mn-cs"/>
              </a:rPr>
              <a:t>ackground and highlights of the Veterans’ Technology Program.   This is a Syracuse University program sponsored by JPMorgan</a:t>
            </a:r>
            <a:r>
              <a:rPr lang="en-US" sz="1200" b="0" i="0" kern="1200" baseline="0" dirty="0" smtClean="0">
                <a:solidFill>
                  <a:schemeClr val="tx1"/>
                </a:solidFill>
                <a:effectLst/>
                <a:latin typeface="+mn-lt"/>
                <a:ea typeface="+mn-ea"/>
                <a:cs typeface="+mn-cs"/>
              </a:rPr>
              <a:t> Chase and Co.   </a:t>
            </a:r>
            <a:r>
              <a:rPr lang="en-US" sz="1200" b="0" i="0" kern="1200" dirty="0" smtClean="0">
                <a:solidFill>
                  <a:schemeClr val="tx1"/>
                </a:solidFill>
                <a:effectLst/>
                <a:latin typeface="+mn-lt"/>
                <a:ea typeface="+mn-ea"/>
                <a:cs typeface="+mn-cs"/>
              </a:rPr>
              <a:t>The</a:t>
            </a:r>
            <a:r>
              <a:rPr lang="en-US" sz="1200" b="0" i="0" kern="1200" baseline="0" dirty="0" smtClean="0">
                <a:solidFill>
                  <a:schemeClr val="tx1"/>
                </a:solidFill>
                <a:effectLst/>
                <a:latin typeface="+mn-lt"/>
                <a:ea typeface="+mn-ea"/>
                <a:cs typeface="+mn-cs"/>
              </a:rPr>
              <a:t> purpose of the program is to p</a:t>
            </a:r>
            <a:r>
              <a:rPr lang="en-US" sz="1200" i="0" kern="1200" dirty="0" smtClean="0">
                <a:solidFill>
                  <a:schemeClr val="tx1"/>
                </a:solidFill>
                <a:effectLst/>
                <a:latin typeface="+mn-lt"/>
                <a:ea typeface="+mn-ea"/>
                <a:cs typeface="+mn-cs"/>
              </a:rPr>
              <a:t>rovide you, the veterans, with the education, skills, and support you need to start an</a:t>
            </a:r>
            <a:r>
              <a:rPr lang="en-US" sz="1200" i="0" kern="1200" baseline="0" dirty="0" smtClean="0">
                <a:solidFill>
                  <a:schemeClr val="tx1"/>
                </a:solidFill>
                <a:effectLst/>
                <a:latin typeface="+mn-lt"/>
                <a:ea typeface="+mn-ea"/>
                <a:cs typeface="+mn-cs"/>
              </a:rPr>
              <a:t> IT career in global companies</a:t>
            </a:r>
            <a:r>
              <a:rPr lang="en-US" sz="1200" i="0" kern="1200" dirty="0" smtClean="0">
                <a:solidFill>
                  <a:schemeClr val="tx1"/>
                </a:solidFill>
                <a:effectLst/>
                <a:latin typeface="+mn-lt"/>
                <a:ea typeface="+mn-ea"/>
                <a:cs typeface="+mn-cs"/>
              </a:rPr>
              <a:t>.</a:t>
            </a:r>
          </a:p>
          <a:p>
            <a:pPr lvl="0"/>
            <a:r>
              <a:rPr lang="en-US" sz="1200" i="0" kern="1200" dirty="0" smtClean="0">
                <a:solidFill>
                  <a:schemeClr val="tx1"/>
                </a:solidFill>
                <a:effectLst/>
                <a:latin typeface="+mn-lt"/>
                <a:ea typeface="+mn-ea"/>
                <a:cs typeface="+mn-cs"/>
              </a:rPr>
              <a:t>The Veterans’ Technology Program is divided into four non-credit certificates: </a:t>
            </a:r>
          </a:p>
          <a:p>
            <a:pPr marL="628650" lvl="1" indent="-171450">
              <a:buFontTx/>
              <a:buChar char="-"/>
            </a:pPr>
            <a:r>
              <a:rPr lang="en-US" sz="1200" i="0" kern="1200" dirty="0" smtClean="0">
                <a:solidFill>
                  <a:schemeClr val="tx1"/>
                </a:solidFill>
                <a:effectLst/>
                <a:latin typeface="+mn-lt"/>
                <a:ea typeface="+mn-ea"/>
                <a:cs typeface="+mn-cs"/>
              </a:rPr>
              <a:t>VET 1 prepares you for your transition from the military to a corporate environment</a:t>
            </a:r>
          </a:p>
          <a:p>
            <a:pPr marL="628650" lvl="1" indent="-171450">
              <a:buFontTx/>
              <a:buChar char="-"/>
            </a:pPr>
            <a:r>
              <a:rPr lang="en-US" sz="1200" i="0" kern="1200" dirty="0" smtClean="0">
                <a:solidFill>
                  <a:schemeClr val="tx1"/>
                </a:solidFill>
                <a:effectLst/>
                <a:latin typeface="+mn-lt"/>
                <a:ea typeface="+mn-ea"/>
                <a:cs typeface="+mn-cs"/>
              </a:rPr>
              <a:t>VET 2 provides</a:t>
            </a:r>
            <a:r>
              <a:rPr lang="en-US" sz="1200" i="0" kern="1200" baseline="0" dirty="0" smtClean="0">
                <a:solidFill>
                  <a:schemeClr val="tx1"/>
                </a:solidFill>
                <a:effectLst/>
                <a:latin typeface="+mn-lt"/>
                <a:ea typeface="+mn-ea"/>
                <a:cs typeface="+mn-cs"/>
              </a:rPr>
              <a:t> always necessary Microsoft Office foundational skills, commonly used in the workplace</a:t>
            </a:r>
            <a:endParaRPr lang="en-US" sz="1200" i="0" kern="1200" dirty="0" smtClean="0">
              <a:solidFill>
                <a:schemeClr val="tx1"/>
              </a:solidFill>
              <a:effectLst/>
              <a:latin typeface="+mn-lt"/>
              <a:ea typeface="+mn-ea"/>
              <a:cs typeface="+mn-cs"/>
            </a:endParaRPr>
          </a:p>
          <a:p>
            <a:pPr marL="628650" lvl="1" indent="-171450">
              <a:buFontTx/>
              <a:buChar char="-"/>
            </a:pPr>
            <a:r>
              <a:rPr lang="en-US" sz="1200" i="0" kern="1200" dirty="0" smtClean="0">
                <a:solidFill>
                  <a:schemeClr val="tx1"/>
                </a:solidFill>
                <a:effectLst/>
                <a:latin typeface="+mn-lt"/>
                <a:ea typeface="+mn-ea"/>
                <a:cs typeface="+mn-cs"/>
              </a:rPr>
              <a:t>VET 3 provides you an individualized education based on your interest and your current skill level;  these courses will help you prepare for certifications in certain IT or operations disciplines; some of these courses may cover knowledge you already possess but will serve as a refresher as you work toward your certification. </a:t>
            </a:r>
          </a:p>
          <a:p>
            <a:pPr marL="628650" lvl="1" indent="-171450">
              <a:buFontTx/>
              <a:buChar char="-"/>
            </a:pPr>
            <a:r>
              <a:rPr lang="en-US" sz="1200" i="0" kern="1200" dirty="0" smtClean="0">
                <a:solidFill>
                  <a:schemeClr val="tx1"/>
                </a:solidFill>
                <a:effectLst/>
                <a:latin typeface="+mn-lt"/>
                <a:ea typeface="+mn-ea"/>
                <a:cs typeface="+mn-cs"/>
              </a:rPr>
              <a:t>VET4 is an optional practicum</a:t>
            </a:r>
            <a:r>
              <a:rPr lang="en-US" sz="1200" i="0" kern="1200" baseline="0" dirty="0" smtClean="0">
                <a:solidFill>
                  <a:schemeClr val="tx1"/>
                </a:solidFill>
                <a:effectLst/>
                <a:latin typeface="+mn-lt"/>
                <a:ea typeface="+mn-ea"/>
                <a:cs typeface="+mn-cs"/>
              </a:rPr>
              <a:t> opportunity. Practicum availability and eligibility is based on geographic location (are there openings in your area), fit of skill-set into practicum, and a competitive application process (have to interview for positions, just like any job)</a:t>
            </a:r>
            <a:endParaRPr lang="en-US" sz="1200" i="0" kern="1200" dirty="0" smtClean="0">
              <a:solidFill>
                <a:schemeClr val="tx1"/>
              </a:solidFill>
              <a:effectLst/>
              <a:latin typeface="+mn-lt"/>
              <a:ea typeface="+mn-ea"/>
              <a:cs typeface="+mn-cs"/>
            </a:endParaRPr>
          </a:p>
          <a:p>
            <a:pPr marL="171450" lvl="0" indent="-171450">
              <a:buFont typeface="Arial" pitchFamily="34" charset="0"/>
              <a:buChar char="•"/>
            </a:pPr>
            <a:r>
              <a:rPr lang="en-US" sz="1200" i="0" kern="1200" dirty="0" smtClean="0">
                <a:solidFill>
                  <a:schemeClr val="tx1"/>
                </a:solidFill>
                <a:effectLst/>
                <a:latin typeface="+mn-lt"/>
                <a:ea typeface="+mn-ea"/>
                <a:cs typeface="+mn-cs"/>
              </a:rPr>
              <a:t>You will not be graded for this program nor will all of your assignments or exercises be reviewed; the program  is based on a pass / fail system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dirty="0" smtClean="0">
                <a:solidFill>
                  <a:schemeClr val="tx1"/>
                </a:solidFill>
                <a:effectLst/>
                <a:latin typeface="+mn-lt"/>
                <a:ea typeface="+mn-ea"/>
                <a:cs typeface="+mn-cs"/>
              </a:rPr>
              <a:t>Your advisor</a:t>
            </a:r>
            <a:r>
              <a:rPr lang="en-US" sz="1200" i="0" kern="1200" baseline="0" dirty="0" smtClean="0">
                <a:solidFill>
                  <a:schemeClr val="tx1"/>
                </a:solidFill>
                <a:effectLst/>
                <a:latin typeface="+mn-lt"/>
                <a:ea typeface="+mn-ea"/>
                <a:cs typeface="+mn-cs"/>
              </a:rPr>
              <a:t> will</a:t>
            </a:r>
            <a:r>
              <a:rPr lang="en-US" sz="1200" i="0" kern="1200" dirty="0" smtClean="0">
                <a:solidFill>
                  <a:schemeClr val="tx1"/>
                </a:solidFill>
                <a:effectLst/>
                <a:latin typeface="+mn-lt"/>
                <a:ea typeface="+mn-ea"/>
                <a:cs typeface="+mn-cs"/>
              </a:rPr>
              <a:t> track your progress through the program. Also, we can connect you with additional support as necessary</a:t>
            </a:r>
          </a:p>
          <a:p>
            <a:pPr marL="171450" lvl="0" indent="-171450">
              <a:buFont typeface="Arial" pitchFamily="34" charset="0"/>
              <a:buChar char="•"/>
            </a:pPr>
            <a:r>
              <a:rPr lang="en-US" sz="1200" i="0" kern="1200" dirty="0" smtClean="0">
                <a:solidFill>
                  <a:schemeClr val="tx1"/>
                </a:solidFill>
                <a:effectLst/>
                <a:latin typeface="+mn-lt"/>
                <a:ea typeface="+mn-ea"/>
                <a:cs typeface="+mn-cs"/>
              </a:rPr>
              <a:t>Successful completion of the program will require that you complete all required coursework and / or pass an  (at 80% or better) for the course</a:t>
            </a:r>
          </a:p>
          <a:p>
            <a:pPr marL="171450" lvl="0" indent="-171450">
              <a:buFont typeface="Arial" pitchFamily="34" charset="0"/>
              <a:buChar char="•"/>
            </a:pPr>
            <a:r>
              <a:rPr lang="en-US" sz="1200" i="0" kern="1200" dirty="0" smtClean="0">
                <a:solidFill>
                  <a:schemeClr val="tx1"/>
                </a:solidFill>
                <a:effectLst/>
                <a:latin typeface="+mn-lt"/>
                <a:ea typeface="+mn-ea"/>
                <a:cs typeface="+mn-cs"/>
              </a:rPr>
              <a:t>We want</a:t>
            </a:r>
            <a:r>
              <a:rPr lang="en-US" sz="1200" i="0" kern="1200" baseline="0" dirty="0" smtClean="0">
                <a:solidFill>
                  <a:schemeClr val="tx1"/>
                </a:solidFill>
                <a:effectLst/>
                <a:latin typeface="+mn-lt"/>
                <a:ea typeface="+mn-ea"/>
                <a:cs typeface="+mn-cs"/>
              </a:rPr>
              <a:t> to see you do more than just receive a certificate from us in 13 weeks. </a:t>
            </a:r>
            <a:r>
              <a:rPr lang="en-US" sz="1200" i="0" kern="1200" dirty="0" smtClean="0">
                <a:solidFill>
                  <a:schemeClr val="tx1"/>
                </a:solidFill>
                <a:effectLst/>
                <a:latin typeface="+mn-lt"/>
                <a:ea typeface="+mn-ea"/>
                <a:cs typeface="+mn-cs"/>
              </a:rPr>
              <a:t>Success in the program is really based on your successful placement into an information technology practicum or full time position,</a:t>
            </a:r>
            <a:r>
              <a:rPr lang="en-US" sz="1200" i="0" kern="1200" baseline="0" dirty="0" smtClean="0">
                <a:solidFill>
                  <a:schemeClr val="tx1"/>
                </a:solidFill>
                <a:effectLst/>
                <a:latin typeface="+mn-lt"/>
                <a:ea typeface="+mn-ea"/>
                <a:cs typeface="+mn-cs"/>
              </a:rPr>
              <a:t> or </a:t>
            </a:r>
            <a:r>
              <a:rPr lang="en-US" sz="1200" i="0" kern="1200" dirty="0" smtClean="0">
                <a:solidFill>
                  <a:schemeClr val="tx1"/>
                </a:solidFill>
                <a:effectLst/>
                <a:latin typeface="+mn-lt"/>
                <a:ea typeface="+mn-ea"/>
                <a:cs typeface="+mn-cs"/>
              </a:rPr>
              <a:t>the continuation of your education related to information technology </a:t>
            </a:r>
          </a:p>
          <a:p>
            <a:pPr marL="171450" lvl="0" indent="-171450">
              <a:buFont typeface="Arial" pitchFamily="34" charset="0"/>
              <a:buChar char="•"/>
            </a:pPr>
            <a:r>
              <a:rPr lang="en-US" sz="1200" i="0" kern="1200" dirty="0" smtClean="0">
                <a:solidFill>
                  <a:schemeClr val="tx1"/>
                </a:solidFill>
                <a:effectLst/>
                <a:latin typeface="+mn-lt"/>
                <a:ea typeface="+mn-ea"/>
                <a:cs typeface="+mn-cs"/>
              </a:rPr>
              <a:t>Typically any practicums and full–time placements will be into entry-level positions</a:t>
            </a:r>
          </a:p>
          <a:p>
            <a:pPr marL="171450" lvl="0" indent="-171450">
              <a:buFont typeface="Arial" pitchFamily="34" charset="0"/>
              <a:buChar char="•"/>
            </a:pPr>
            <a:r>
              <a:rPr lang="en-US" sz="1200" i="0" kern="1200" dirty="0" smtClean="0">
                <a:solidFill>
                  <a:schemeClr val="tx1"/>
                </a:solidFill>
                <a:effectLst/>
                <a:latin typeface="+mn-lt"/>
                <a:ea typeface="+mn-ea"/>
                <a:cs typeface="+mn-cs"/>
              </a:rPr>
              <a:t>You will maximize your experience if you</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are proactive in looking at other resources in addition to those we provide. We</a:t>
            </a:r>
            <a:r>
              <a:rPr lang="en-US" sz="1200" i="0" kern="1200" baseline="0" dirty="0" smtClean="0">
                <a:solidFill>
                  <a:schemeClr val="tx1"/>
                </a:solidFill>
                <a:effectLst/>
                <a:latin typeface="+mn-lt"/>
                <a:ea typeface="+mn-ea"/>
                <a:cs typeface="+mn-cs"/>
              </a:rPr>
              <a:t> don’t teach you everything there is to know about IT or the corporate workplace. I encourage you to explore as many other information sources as you can to supplement what you will learn here. </a:t>
            </a:r>
          </a:p>
          <a:p>
            <a:pPr marL="171450" lvl="0" indent="-171450">
              <a:buFont typeface="Arial" pitchFamily="34" charset="0"/>
              <a:buChar char="•"/>
            </a:pPr>
            <a:r>
              <a:rPr lang="en-US" sz="1200" i="0" kern="1200" baseline="0" dirty="0" smtClean="0">
                <a:solidFill>
                  <a:schemeClr val="tx1"/>
                </a:solidFill>
                <a:effectLst/>
                <a:latin typeface="+mn-lt"/>
                <a:ea typeface="+mn-ea"/>
                <a:cs typeface="+mn-cs"/>
              </a:rPr>
              <a:t>Finally, when technical questions arise, you will have access to support from faculty and subject matter experts who will address any issues you are having. </a:t>
            </a:r>
            <a:endParaRPr lang="en-US" sz="1200" i="0" kern="1200" dirty="0" smtClean="0">
              <a:solidFill>
                <a:schemeClr val="tx1"/>
              </a:solidFill>
              <a:effectLst/>
              <a:latin typeface="+mn-lt"/>
              <a:ea typeface="+mn-ea"/>
              <a:cs typeface="+mn-cs"/>
            </a:endParaRPr>
          </a:p>
          <a:p>
            <a:endParaRPr lang="en-US" sz="1200" i="0"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4</a:t>
            </a:fld>
            <a:endParaRPr lang="en-US" dirty="0"/>
          </a:p>
        </p:txBody>
      </p:sp>
    </p:spTree>
    <p:extLst>
      <p:ext uri="{BB962C8B-B14F-4D97-AF65-F5344CB8AC3E}">
        <p14:creationId xmlns:p14="http://schemas.microsoft.com/office/powerpoint/2010/main" val="420142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Everyone</a:t>
            </a:r>
            <a:r>
              <a:rPr lang="en-US" baseline="0" dirty="0" smtClean="0"/>
              <a:t> in the cohort will work through the same material during the VET1 certificate, for about the first 6 weeks of the program. During this time, these are the topics that are covered. I’ve worked through the material myself – It’s relevant, and really, I wish I’d had the opportunity to go through something like this 6 years ago as I was getting out of the service. </a:t>
            </a:r>
          </a:p>
          <a:p>
            <a:endParaRPr lang="en-US" baseline="0" dirty="0" smtClean="0"/>
          </a:p>
          <a:p>
            <a:r>
              <a:rPr lang="en-US" baseline="0" dirty="0" smtClean="0"/>
              <a:t>You’ll learn about job searching from start to finish, from researching employers, to resume building, applying to positions, networking, interviewing, negotiating job offers and finally accepting a position and what to expect as you start in the corporate work-force.</a:t>
            </a:r>
          </a:p>
          <a:p>
            <a:endParaRPr lang="en-US" baseline="0" dirty="0" smtClean="0"/>
          </a:p>
          <a:p>
            <a:r>
              <a:rPr lang="en-US" baseline="0" dirty="0" smtClean="0"/>
              <a:t>You’ll spend a lot of time learning about the corporate environment itself, from goal setting and time management to decision making and conflict management. </a:t>
            </a:r>
          </a:p>
          <a:p>
            <a:endParaRPr lang="en-US" baseline="0" dirty="0" smtClean="0"/>
          </a:p>
          <a:p>
            <a:r>
              <a:rPr lang="en-US" baseline="0" dirty="0" smtClean="0"/>
              <a:t>Finally, you’ll learn about communicating and collaborating in global companies. Starting with the nuts and bolts of professional communication to sharpening your listening skills, use of communication technologies and working in virtually distributed teams. </a:t>
            </a:r>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5</a:t>
            </a:fld>
            <a:endParaRPr lang="en-US" dirty="0"/>
          </a:p>
        </p:txBody>
      </p:sp>
    </p:spTree>
    <p:extLst>
      <p:ext uri="{BB962C8B-B14F-4D97-AF65-F5344CB8AC3E}">
        <p14:creationId xmlns:p14="http://schemas.microsoft.com/office/powerpoint/2010/main" val="1466524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aseline="0" dirty="0" smtClean="0"/>
              <a:t>Everyone in VET2 will be going through the Microsoft Office 2010 package (or VET 201), covering Word, Excel and Power Point foundations. If you consider yourself strong in MS office, you may find some of this material to be pretty easy. I’d tell you that even as a more advanced user, I learned quite a bit going through this material. </a:t>
            </a:r>
          </a:p>
          <a:p>
            <a:endParaRPr lang="en-US" baseline="0" dirty="0" smtClean="0"/>
          </a:p>
          <a:p>
            <a:r>
              <a:rPr lang="en-US" baseline="0" dirty="0" smtClean="0"/>
              <a:t>You will have to register for your VET2 coursework, as you have for VET1. You must complete VET1 as a pre-requisite to registering for VET2. </a:t>
            </a:r>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6</a:t>
            </a:fld>
            <a:endParaRPr lang="en-US" dirty="0"/>
          </a:p>
        </p:txBody>
      </p:sp>
    </p:spTree>
    <p:extLst>
      <p:ext uri="{BB962C8B-B14F-4D97-AF65-F5344CB8AC3E}">
        <p14:creationId xmlns:p14="http://schemas.microsoft.com/office/powerpoint/2010/main" val="638404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After</a:t>
            </a:r>
            <a:r>
              <a:rPr lang="en-US" baseline="0" dirty="0" smtClean="0"/>
              <a:t> VET 2, the cohort will diverge, with each of you beginning the material for the VET3 track you have selected. You will have to register for your VET2 track coursework, as you have for VET1. You must complete VET1 as a pre-requisite to registering for VET2. </a:t>
            </a:r>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7</a:t>
            </a:fld>
            <a:endParaRPr lang="en-US" dirty="0"/>
          </a:p>
        </p:txBody>
      </p:sp>
    </p:spTree>
    <p:extLst>
      <p:ext uri="{BB962C8B-B14F-4D97-AF65-F5344CB8AC3E}">
        <p14:creationId xmlns:p14="http://schemas.microsoft.com/office/powerpoint/2010/main" val="638404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6D4FB-6775-4312-BB04-745AA151790C}" type="slidenum">
              <a:rPr lang="en-US" smtClean="0"/>
              <a:t>8</a:t>
            </a:fld>
            <a:endParaRPr lang="en-US"/>
          </a:p>
        </p:txBody>
      </p:sp>
    </p:spTree>
    <p:extLst>
      <p:ext uri="{BB962C8B-B14F-4D97-AF65-F5344CB8AC3E}">
        <p14:creationId xmlns:p14="http://schemas.microsoft.com/office/powerpoint/2010/main" val="3247600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171450" indent="-171450">
              <a:buFont typeface="Arial" pitchFamily="34" charset="0"/>
              <a:buChar char="•"/>
            </a:pPr>
            <a:endParaRPr lang="en-US" sz="1200" i="0" kern="1200" dirty="0" smtClean="0">
              <a:solidFill>
                <a:schemeClr val="tx1"/>
              </a:solidFill>
              <a:effectLst/>
              <a:latin typeface="+mn-lt"/>
              <a:ea typeface="+mn-ea"/>
              <a:cs typeface="+mn-cs"/>
            </a:endParaRPr>
          </a:p>
          <a:p>
            <a:pPr marL="0" indent="0">
              <a:buFont typeface="Arial" pitchFamily="34" charset="0"/>
              <a:buNone/>
            </a:pPr>
            <a:r>
              <a:rPr lang="en-US" sz="1200" b="0" i="0" kern="1200" dirty="0" smtClean="0">
                <a:solidFill>
                  <a:schemeClr val="tx1"/>
                </a:solidFill>
                <a:effectLst/>
                <a:latin typeface="+mn-lt"/>
                <a:ea typeface="+mn-ea"/>
                <a:cs typeface="+mn-cs"/>
              </a:rPr>
              <a:t>Let’s talk for a few minutes about the schedule. </a:t>
            </a:r>
          </a:p>
          <a:p>
            <a:pPr marL="171450" lvl="0" indent="-171450">
              <a:buFont typeface="Arial" pitchFamily="34" charset="0"/>
              <a:buChar char="•"/>
            </a:pPr>
            <a:r>
              <a:rPr lang="en-US" sz="1200" i="0" kern="1200" dirty="0" smtClean="0">
                <a:solidFill>
                  <a:schemeClr val="tx1"/>
                </a:solidFill>
                <a:effectLst/>
                <a:latin typeface="+mn-lt"/>
                <a:ea typeface="+mn-ea"/>
                <a:cs typeface="+mn-cs"/>
              </a:rPr>
              <a:t>VET 1 will take approximately 6 weeks to complete and run from 1/23 to 3/4.</a:t>
            </a:r>
          </a:p>
          <a:p>
            <a:pPr marL="171450" lvl="0" indent="-171450">
              <a:buFont typeface="Arial" pitchFamily="34" charset="0"/>
              <a:buChar char="•"/>
            </a:pPr>
            <a:r>
              <a:rPr lang="en-US" sz="1200" i="0" kern="1200" dirty="0" smtClean="0">
                <a:solidFill>
                  <a:schemeClr val="tx1"/>
                </a:solidFill>
                <a:effectLst/>
                <a:latin typeface="+mn-lt"/>
                <a:ea typeface="+mn-ea"/>
                <a:cs typeface="+mn-cs"/>
              </a:rPr>
              <a:t>VET 2 will take approximately 3 weeks to complete and run from 11/21 to around 1/13.</a:t>
            </a:r>
          </a:p>
          <a:p>
            <a:pPr marL="171450" lvl="0" indent="-171450">
              <a:buFont typeface="Arial" pitchFamily="34" charset="0"/>
              <a:buChar char="•"/>
            </a:pPr>
            <a:r>
              <a:rPr lang="en-US" sz="1200" i="0" kern="1200" dirty="0" smtClean="0">
                <a:solidFill>
                  <a:schemeClr val="tx1"/>
                </a:solidFill>
                <a:effectLst/>
                <a:latin typeface="+mn-lt"/>
                <a:ea typeface="+mn-ea"/>
                <a:cs typeface="+mn-cs"/>
              </a:rPr>
              <a:t>VET 3 will take between 3 and 4 ½ weeks to complete, depending on your concentration.</a:t>
            </a:r>
          </a:p>
          <a:p>
            <a:r>
              <a:rPr lang="en-US" sz="1200" i="0" kern="1200" dirty="0" smtClean="0">
                <a:solidFill>
                  <a:schemeClr val="tx1"/>
                </a:solidFill>
                <a:effectLst/>
                <a:latin typeface="+mn-lt"/>
                <a:ea typeface="+mn-ea"/>
                <a:cs typeface="+mn-cs"/>
              </a:rPr>
              <a:t> </a:t>
            </a:r>
          </a:p>
          <a:p>
            <a:endParaRPr lang="en-US" sz="1200" i="0" kern="1200" dirty="0" smtClean="0">
              <a:solidFill>
                <a:schemeClr val="tx1"/>
              </a:solidFill>
              <a:effectLst/>
              <a:latin typeface="+mn-lt"/>
              <a:ea typeface="+mn-ea"/>
              <a:cs typeface="+mn-cs"/>
            </a:endParaRPr>
          </a:p>
          <a:p>
            <a:pPr lvl="0"/>
            <a:r>
              <a:rPr lang="en-US" sz="1200" i="0" kern="1200" dirty="0" smtClean="0">
                <a:solidFill>
                  <a:schemeClr val="tx1"/>
                </a:solidFill>
                <a:effectLst/>
                <a:latin typeface="+mn-lt"/>
                <a:ea typeface="+mn-ea"/>
                <a:cs typeface="+mn-cs"/>
              </a:rPr>
              <a:t>The program requires a minimum of 20 hours / week and requires that you keep up with the assignment deadlines week by week in order for you to achieve the maximum benefit of the program</a:t>
            </a:r>
          </a:p>
          <a:p>
            <a:pPr lvl="0"/>
            <a:endParaRPr lang="en-US" sz="1200" i="0" kern="1200" dirty="0" smtClean="0">
              <a:solidFill>
                <a:schemeClr val="tx1"/>
              </a:solidFill>
              <a:effectLst/>
              <a:latin typeface="+mn-lt"/>
              <a:ea typeface="+mn-ea"/>
              <a:cs typeface="+mn-cs"/>
            </a:endParaRPr>
          </a:p>
          <a:p>
            <a:pPr lvl="0"/>
            <a:r>
              <a:rPr lang="en-US" sz="1200" i="0" kern="1200" dirty="0" smtClean="0">
                <a:solidFill>
                  <a:schemeClr val="tx1"/>
                </a:solidFill>
                <a:effectLst/>
                <a:latin typeface="+mn-lt"/>
                <a:ea typeface="+mn-ea"/>
                <a:cs typeface="+mn-cs"/>
              </a:rPr>
              <a:t>The program is self-paced with the majority of the program being done online meaning you will have the flexibility to complete the weekly assignments during the hours that are most convenient for you. You</a:t>
            </a:r>
            <a:r>
              <a:rPr lang="en-US" sz="1200" i="0" kern="1200" baseline="0" dirty="0" smtClean="0">
                <a:solidFill>
                  <a:schemeClr val="tx1"/>
                </a:solidFill>
                <a:effectLst/>
                <a:latin typeface="+mn-lt"/>
                <a:ea typeface="+mn-ea"/>
                <a:cs typeface="+mn-cs"/>
              </a:rPr>
              <a:t> still need to stay on schedule. </a:t>
            </a:r>
            <a:endParaRPr lang="en-US" sz="1200" i="0" kern="1200" dirty="0" smtClean="0">
              <a:solidFill>
                <a:schemeClr val="tx1"/>
              </a:solidFill>
              <a:effectLst/>
              <a:latin typeface="+mn-lt"/>
              <a:ea typeface="+mn-ea"/>
              <a:cs typeface="+mn-cs"/>
            </a:endParaRPr>
          </a:p>
          <a:p>
            <a:endParaRPr lang="en-US" dirty="0" smtClean="0"/>
          </a:p>
          <a:p>
            <a:r>
              <a:rPr lang="en-US" dirty="0" smtClean="0"/>
              <a:t>You</a:t>
            </a:r>
            <a:r>
              <a:rPr lang="en-US" baseline="0" dirty="0" smtClean="0"/>
              <a:t> can see on the slide here what will be covered in VET1, which comprises the first 6 weeks of the course. This schedule in more detail, is available on the LMS for you to download, which we’ll cover shortly.</a:t>
            </a:r>
            <a:endParaRPr lang="en-US" dirty="0"/>
          </a:p>
        </p:txBody>
      </p:sp>
      <p:sp>
        <p:nvSpPr>
          <p:cNvPr id="4" name="Slide Number Placeholder 3"/>
          <p:cNvSpPr>
            <a:spLocks noGrp="1"/>
          </p:cNvSpPr>
          <p:nvPr>
            <p:ph type="sldNum" sz="quarter" idx="10"/>
          </p:nvPr>
        </p:nvSpPr>
        <p:spPr/>
        <p:txBody>
          <a:bodyPr/>
          <a:lstStyle/>
          <a:p>
            <a:fld id="{1D7A2376-4FCE-4D02-879D-7E8582DFEB35}" type="slidenum">
              <a:rPr lang="en-US" smtClean="0"/>
              <a:pPr/>
              <a:t>10</a:t>
            </a:fld>
            <a:endParaRPr lang="en-US" dirty="0"/>
          </a:p>
        </p:txBody>
      </p:sp>
    </p:spTree>
    <p:extLst>
      <p:ext uri="{BB962C8B-B14F-4D97-AF65-F5344CB8AC3E}">
        <p14:creationId xmlns:p14="http://schemas.microsoft.com/office/powerpoint/2010/main" val="8499488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002060"/>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2050" name="Picture 2" descr="\\whit-fsrv.ad.syr.edu\dcohen03$\Desktop\images\VCTP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6477000"/>
            <a:ext cx="1828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338134"/>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762000"/>
          </a:xfrm>
          <a:prstGeom prst="rect">
            <a:avLst/>
          </a:prstGeom>
        </p:spPr>
        <p:txBody>
          <a:bodyPr/>
          <a:lstStyle>
            <a:lvl1pPr>
              <a:defRPr>
                <a:solidFill>
                  <a:srgbClr val="00206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800600"/>
          </a:xfrm>
          <a:prstGeom prst="rect">
            <a:avLst/>
          </a:prstGeom>
        </p:spPr>
        <p:txBody>
          <a:bodyPr/>
          <a:lstStyle>
            <a:lvl1pPr>
              <a:defRPr>
                <a:solidFill>
                  <a:srgbClr val="002060"/>
                </a:solidFill>
              </a:defRPr>
            </a:lvl1pPr>
            <a:lvl2pPr>
              <a:defRPr>
                <a:solidFill>
                  <a:srgbClr val="FF6600"/>
                </a:solidFill>
              </a:defRPr>
            </a:lvl2pPr>
            <a:lvl3pPr>
              <a:defRPr>
                <a:solidFill>
                  <a:srgbClr val="002060"/>
                </a:solidFill>
              </a:defRPr>
            </a:lvl3pPr>
            <a:lvl4pPr>
              <a:defRPr>
                <a:solidFill>
                  <a:srgbClr val="FF660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descr="\\whit-fsrv.ad.syr.edu\dcohen03$\Desktop\images\VCTP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6477000"/>
            <a:ext cx="1828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050444"/>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438400"/>
            <a:ext cx="6400800" cy="1752600"/>
          </a:xfrm>
          <a:prstGeom prst="rect">
            <a:avLst/>
          </a:prstGeom>
        </p:spPr>
        <p:txBody>
          <a:bodyPr>
            <a:normAutofit/>
          </a:bodyPr>
          <a:lstStyle>
            <a:lvl1pPr marL="0" indent="0" algn="ctr">
              <a:buNone/>
              <a:defRPr sz="32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4" name="Picture 2" descr="\\whit-fsrv.ad.syr.edu\dcohen03$\Desktop\images\VCTP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2800" y="6477000"/>
            <a:ext cx="1828800"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8522662"/>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1030" descr="template_new"/>
          <p:cNvPicPr>
            <a:picLocks noChangeAspect="1" noChangeArrowheads="1"/>
          </p:cNvPicPr>
          <p:nvPr userDrawn="1"/>
        </p:nvPicPr>
        <p:blipFill>
          <a:blip r:embed="rId5"/>
          <a:srcRect/>
          <a:stretch>
            <a:fillRect/>
          </a:stretch>
        </p:blipFill>
        <p:spPr bwMode="auto">
          <a:xfrm>
            <a:off x="1810" y="-40671"/>
            <a:ext cx="9144000" cy="6858000"/>
          </a:xfrm>
          <a:prstGeom prst="rect">
            <a:avLst/>
          </a:prstGeom>
          <a:noFill/>
          <a:ln w="9525">
            <a:noFill/>
            <a:miter lim="800000"/>
            <a:headEnd/>
            <a:tailEnd/>
          </a:ln>
        </p:spPr>
      </p:pic>
    </p:spTree>
    <p:extLst>
      <p:ext uri="{BB962C8B-B14F-4D97-AF65-F5344CB8AC3E}">
        <p14:creationId xmlns:p14="http://schemas.microsoft.com/office/powerpoint/2010/main" val="158826998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30" r:id="rId3"/>
  </p:sldLayoutIdLst>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2pPr>
      <a:lvl3pPr algn="ctr" rtl="0" eaLnBrk="1" fontAlgn="base" hangingPunct="1">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3pPr>
      <a:lvl4pPr algn="ctr" rtl="0" eaLnBrk="1" fontAlgn="base" hangingPunct="1">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4pPr>
      <a:lvl5pPr algn="ctr" rtl="0" eaLnBrk="1" fontAlgn="base" hangingPunct="1">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5pPr>
      <a:lvl6pPr marL="457200" algn="ctr" rtl="0" eaLnBrk="1" fontAlgn="base" hangingPunct="1">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6pPr>
      <a:lvl7pPr marL="914400" algn="ctr" rtl="0" eaLnBrk="1" fontAlgn="base" hangingPunct="1">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7pPr>
      <a:lvl8pPr marL="1371600" algn="ctr" rtl="0" eaLnBrk="1" fontAlgn="base" hangingPunct="1">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8pPr>
      <a:lvl9pPr marL="1828800" algn="ctr" rtl="0" eaLnBrk="1" fontAlgn="base" hangingPunct="1">
        <a:spcBef>
          <a:spcPct val="0"/>
        </a:spcBef>
        <a:spcAft>
          <a:spcPct val="0"/>
        </a:spcAft>
        <a:defRPr sz="4400">
          <a:solidFill>
            <a:schemeClr val="tx2"/>
          </a:solidFill>
          <a:latin typeface="Arial" pitchFamily="112" charset="0"/>
          <a:ea typeface="ＭＳ Ｐゴシック" pitchFamily="112" charset="-128"/>
          <a:cs typeface="ＭＳ Ｐゴシック" pitchFamily="112"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libguide.get-vet.syr.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java.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u.skillport.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facebook.com/SUgetve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vets.syr.edu/employment/vctp-learning-path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isc2.org/SSCP" TargetMode="External"/><Relationship Id="rId13" Type="http://schemas.openxmlformats.org/officeDocument/2006/relationships/hyperlink" Target="http://www.pmi.org/en/Certification/Certified-Associate-in-Project-Management-CAPM.aspx" TargetMode="External"/><Relationship Id="rId3" Type="http://schemas.openxmlformats.org/officeDocument/2006/relationships/image" Target="../media/image1.jpeg"/><Relationship Id="rId7" Type="http://schemas.openxmlformats.org/officeDocument/2006/relationships/hyperlink" Target="http://certification.comptia.org/getCertified/certifications/security.aspx" TargetMode="External"/><Relationship Id="rId12" Type="http://schemas.openxmlformats.org/officeDocument/2006/relationships/hyperlink" Target="http://certification.comptia.org/getCertified/certifications/a.aspx" TargetMode="External"/><Relationship Id="rId2" Type="http://schemas.openxmlformats.org/officeDocument/2006/relationships/notesSlide" Target="../notesSlides/notesSlide8.xml"/><Relationship Id="rId16" Type="http://schemas.openxmlformats.org/officeDocument/2006/relationships/hyperlink" Target="http://hrci.org/" TargetMode="External"/><Relationship Id="rId1" Type="http://schemas.openxmlformats.org/officeDocument/2006/relationships/slideLayout" Target="../slideLayouts/slideLayout2.xml"/><Relationship Id="rId6" Type="http://schemas.openxmlformats.org/officeDocument/2006/relationships/hyperlink" Target="http://certification.comptia.org/getCertified/certifications/server.aspx" TargetMode="External"/><Relationship Id="rId11" Type="http://schemas.openxmlformats.org/officeDocument/2006/relationships/hyperlink" Target="https://www.isc2.org/cissp" TargetMode="External"/><Relationship Id="rId5" Type="http://schemas.openxmlformats.org/officeDocument/2006/relationships/hyperlink" Target="http://certification.comptia.org/getCertified/certifications/network.aspx" TargetMode="External"/><Relationship Id="rId15" Type="http://schemas.openxmlformats.org/officeDocument/2006/relationships/hyperlink" Target="http://www.pmi.org/Certification/Project-Management-Professional-PMP.aspx" TargetMode="External"/><Relationship Id="rId10" Type="http://schemas.openxmlformats.org/officeDocument/2006/relationships/hyperlink" Target="http://www.cisco.com/web/learning/certifications/associate/ccna/index.html" TargetMode="External"/><Relationship Id="rId4" Type="http://schemas.openxmlformats.org/officeDocument/2006/relationships/image" Target="../media/image4.png"/><Relationship Id="rId9" Type="http://schemas.openxmlformats.org/officeDocument/2006/relationships/hyperlink" Target="http://www.cisco.com/web/learning/certifications/entry/ccent/index.html" TargetMode="External"/><Relationship Id="rId14" Type="http://schemas.openxmlformats.org/officeDocument/2006/relationships/hyperlink" Target="http://prdweb.asq.org/certification/control/six-sigma-green-belt/inde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30" descr="template_new"/>
          <p:cNvPicPr>
            <a:picLocks noChangeAspect="1" noChangeArrowheads="1"/>
          </p:cNvPicPr>
          <p:nvPr/>
        </p:nvPicPr>
        <p:blipFill>
          <a:blip r:embed="rId3"/>
          <a:srcRect/>
          <a:stretch>
            <a:fillRect/>
          </a:stretch>
        </p:blipFill>
        <p:spPr bwMode="auto">
          <a:xfrm>
            <a:off x="11970" y="-60991"/>
            <a:ext cx="9144000" cy="6858000"/>
          </a:xfrm>
          <a:prstGeom prst="rect">
            <a:avLst/>
          </a:prstGeom>
          <a:noFill/>
          <a:ln w="9525">
            <a:noFill/>
            <a:miter lim="800000"/>
            <a:headEnd/>
            <a:tailEnd/>
          </a:ln>
        </p:spPr>
      </p:pic>
      <p:sp>
        <p:nvSpPr>
          <p:cNvPr id="4" name="Subtitle 3"/>
          <p:cNvSpPr>
            <a:spLocks noGrp="1"/>
          </p:cNvSpPr>
          <p:nvPr>
            <p:ph type="subTitle" idx="1"/>
          </p:nvPr>
        </p:nvSpPr>
        <p:spPr>
          <a:xfrm>
            <a:off x="392970" y="1164288"/>
            <a:ext cx="8382000" cy="4800600"/>
          </a:xfrm>
        </p:spPr>
        <p:txBody>
          <a:bodyPr>
            <a:normAutofit/>
          </a:bodyPr>
          <a:lstStyle/>
          <a:p>
            <a:pPr algn="l"/>
            <a:endParaRPr lang="en-US" sz="2400" b="1" i="1" dirty="0" smtClean="0"/>
          </a:p>
          <a:p>
            <a:r>
              <a:rPr lang="en-US" b="1" dirty="0" smtClean="0"/>
              <a:t>WELCOME</a:t>
            </a:r>
          </a:p>
          <a:p>
            <a:r>
              <a:rPr lang="en-US" sz="2200" b="1" dirty="0" smtClean="0"/>
              <a:t>to</a:t>
            </a:r>
          </a:p>
          <a:p>
            <a:r>
              <a:rPr lang="en-US" sz="2400" b="1" dirty="0" smtClean="0">
                <a:solidFill>
                  <a:srgbClr val="FF6600"/>
                </a:solidFill>
              </a:rPr>
              <a:t>Syracuse University’s</a:t>
            </a:r>
          </a:p>
          <a:p>
            <a:r>
              <a:rPr lang="en-US" sz="2400" b="1" dirty="0" smtClean="0"/>
              <a:t>Veterans Career Transition Program</a:t>
            </a:r>
          </a:p>
          <a:p>
            <a:r>
              <a:rPr lang="en-US" sz="2400" b="1" dirty="0" smtClean="0"/>
              <a:t>October 2016 Cohort</a:t>
            </a:r>
          </a:p>
          <a:p>
            <a:endParaRPr lang="en-US" sz="2400" b="1" dirty="0" smtClean="0"/>
          </a:p>
          <a:p>
            <a:endParaRPr lang="en-US" sz="1800" i="1" dirty="0" smtClean="0"/>
          </a:p>
          <a:p>
            <a:r>
              <a:rPr lang="en-US" sz="1800" i="1" dirty="0" smtClean="0"/>
              <a:t>* We will begin the presentation in a few minutes *</a:t>
            </a:r>
            <a:endParaRPr lang="en-US" sz="1600" i="1"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4200" y="5430725"/>
            <a:ext cx="2182375" cy="106832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991600" cy="762000"/>
          </a:xfrm>
        </p:spPr>
        <p:txBody>
          <a:bodyPr>
            <a:noAutofit/>
          </a:bodyPr>
          <a:lstStyle/>
          <a:p>
            <a:r>
              <a:rPr lang="en-US" sz="3600" dirty="0" smtClean="0"/>
              <a:t>Schedules: Customizable for completion within 90 days</a:t>
            </a:r>
            <a:endParaRPr lang="en-US" sz="3600" dirty="0"/>
          </a:p>
        </p:txBody>
      </p:sp>
      <p:sp>
        <p:nvSpPr>
          <p:cNvPr id="7" name="TextBox 6"/>
          <p:cNvSpPr txBox="1"/>
          <p:nvPr/>
        </p:nvSpPr>
        <p:spPr>
          <a:xfrm>
            <a:off x="457200" y="1981200"/>
            <a:ext cx="8229600" cy="3970318"/>
          </a:xfrm>
          <a:prstGeom prst="rect">
            <a:avLst/>
          </a:prstGeom>
          <a:noFill/>
        </p:spPr>
        <p:txBody>
          <a:bodyPr wrap="square" rtlCol="0">
            <a:spAutoFit/>
          </a:bodyPr>
          <a:lstStyle/>
          <a:p>
            <a:pPr marL="342900" indent="-342900">
              <a:buFont typeface="Arial" panose="020B0604020202020204" pitchFamily="34" charset="0"/>
              <a:buChar char="•"/>
            </a:pPr>
            <a:r>
              <a:rPr lang="en-US" sz="2800" b="1" dirty="0" smtClean="0">
                <a:solidFill>
                  <a:srgbClr val="002060"/>
                </a:solidFill>
              </a:rPr>
              <a:t>Vet200 </a:t>
            </a:r>
            <a:r>
              <a:rPr lang="en-US" sz="2800" b="1" dirty="0" smtClean="0">
                <a:solidFill>
                  <a:srgbClr val="002060"/>
                </a:solidFill>
              </a:rPr>
              <a:t>Career Readiness Fundamentals</a:t>
            </a:r>
            <a:r>
              <a:rPr lang="en-US" sz="2800" dirty="0" smtClean="0">
                <a:solidFill>
                  <a:srgbClr val="002060"/>
                </a:solidFill>
              </a:rPr>
              <a:t>: </a:t>
            </a:r>
            <a:r>
              <a:rPr lang="en-US" sz="2800" dirty="0" smtClean="0">
                <a:solidFill>
                  <a:srgbClr val="002060"/>
                </a:solidFill>
              </a:rPr>
              <a:t>should take approximately 4 weeks to complete</a:t>
            </a:r>
          </a:p>
          <a:p>
            <a:pPr marL="342900" indent="-342900">
              <a:buFont typeface="Arial" panose="020B0604020202020204" pitchFamily="34" charset="0"/>
              <a:buChar char="•"/>
            </a:pPr>
            <a:endParaRPr lang="en-US" sz="2800" dirty="0" smtClean="0">
              <a:solidFill>
                <a:srgbClr val="002060"/>
              </a:solidFill>
            </a:endParaRPr>
          </a:p>
          <a:p>
            <a:pPr marL="342900" indent="-342900">
              <a:buFont typeface="Arial" panose="020B0604020202020204" pitchFamily="34" charset="0"/>
              <a:buChar char="•"/>
            </a:pPr>
            <a:r>
              <a:rPr lang="en-US" sz="2800" b="1" dirty="0" smtClean="0">
                <a:solidFill>
                  <a:srgbClr val="002060"/>
                </a:solidFill>
              </a:rPr>
              <a:t>Vet201 Microsoft Office Foundations</a:t>
            </a:r>
            <a:r>
              <a:rPr lang="en-US" sz="2800" dirty="0" smtClean="0">
                <a:solidFill>
                  <a:srgbClr val="002060"/>
                </a:solidFill>
              </a:rPr>
              <a:t>:</a:t>
            </a:r>
            <a:r>
              <a:rPr lang="en-US" sz="2800" b="1" dirty="0" smtClean="0">
                <a:solidFill>
                  <a:srgbClr val="002060"/>
                </a:solidFill>
              </a:rPr>
              <a:t> </a:t>
            </a:r>
            <a:r>
              <a:rPr lang="en-US" sz="2800" dirty="0" smtClean="0">
                <a:solidFill>
                  <a:srgbClr val="002060"/>
                </a:solidFill>
              </a:rPr>
              <a:t>should take approximately 3 weeks to complete</a:t>
            </a:r>
          </a:p>
          <a:p>
            <a:pPr marL="342900" indent="-342900">
              <a:buFont typeface="Arial" panose="020B0604020202020204" pitchFamily="34" charset="0"/>
              <a:buChar char="•"/>
            </a:pPr>
            <a:endParaRPr lang="en-US" sz="2800" dirty="0" smtClean="0">
              <a:solidFill>
                <a:srgbClr val="002060"/>
              </a:solidFill>
            </a:endParaRPr>
          </a:p>
          <a:p>
            <a:pPr marL="342900" indent="-342900">
              <a:buFont typeface="Arial" panose="020B0604020202020204" pitchFamily="34" charset="0"/>
              <a:buChar char="•"/>
            </a:pPr>
            <a:r>
              <a:rPr lang="en-US" sz="2800" b="1" dirty="0" smtClean="0">
                <a:solidFill>
                  <a:srgbClr val="002060"/>
                </a:solidFill>
              </a:rPr>
              <a:t>Vet300-level courses</a:t>
            </a:r>
            <a:r>
              <a:rPr lang="en-US" sz="2800" dirty="0" smtClean="0">
                <a:solidFill>
                  <a:srgbClr val="002060"/>
                </a:solidFill>
              </a:rPr>
              <a:t>: should take between 3 – 6 weeks to complete depending on which course you’re taking</a:t>
            </a:r>
            <a:endParaRPr lang="en-US" sz="2000" dirty="0"/>
          </a:p>
        </p:txBody>
      </p:sp>
    </p:spTree>
    <p:extLst>
      <p:ext uri="{BB962C8B-B14F-4D97-AF65-F5344CB8AC3E}">
        <p14:creationId xmlns:p14="http://schemas.microsoft.com/office/powerpoint/2010/main" val="798128893"/>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a:xfrm>
            <a:off x="342900" y="1600200"/>
            <a:ext cx="8458200" cy="4800600"/>
          </a:xfrm>
        </p:spPr>
        <p:txBody>
          <a:bodyPr>
            <a:normAutofit fontScale="85000" lnSpcReduction="20000"/>
          </a:bodyPr>
          <a:lstStyle/>
          <a:p>
            <a:pPr lvl="0"/>
            <a:r>
              <a:rPr lang="en-US" baseline="0" dirty="0" smtClean="0"/>
              <a:t>Modules will</a:t>
            </a:r>
            <a:r>
              <a:rPr lang="en-US" dirty="0" smtClean="0"/>
              <a:t> be successfully completed based on requirements listed in syllabi (syllabi can be found at </a:t>
            </a:r>
            <a:r>
              <a:rPr lang="en-US" dirty="0" smtClean="0">
                <a:hlinkClick r:id="rId3"/>
              </a:rPr>
              <a:t>http://libguide.get-vet.syr.edu</a:t>
            </a:r>
            <a:r>
              <a:rPr lang="en-US" dirty="0" smtClean="0"/>
              <a:t>) </a:t>
            </a:r>
            <a:endParaRPr lang="en-US" baseline="0" dirty="0" smtClean="0"/>
          </a:p>
          <a:p>
            <a:pPr lvl="0"/>
            <a:r>
              <a:rPr lang="en-US" baseline="0" dirty="0" smtClean="0"/>
              <a:t>Courses will be evaluated on a pass / fail system</a:t>
            </a:r>
          </a:p>
          <a:p>
            <a:pPr lvl="1"/>
            <a:r>
              <a:rPr lang="en-US" baseline="0" dirty="0" smtClean="0"/>
              <a:t>To</a:t>
            </a:r>
            <a:r>
              <a:rPr lang="en-US" dirty="0" smtClean="0"/>
              <a:t> pass:</a:t>
            </a:r>
            <a:endParaRPr lang="en-US" baseline="0" dirty="0" smtClean="0"/>
          </a:p>
          <a:p>
            <a:pPr lvl="2"/>
            <a:r>
              <a:rPr lang="en-US" baseline="0" dirty="0" smtClean="0"/>
              <a:t>All assignment requirements are met</a:t>
            </a:r>
          </a:p>
          <a:p>
            <a:pPr lvl="2"/>
            <a:r>
              <a:rPr lang="en-US" dirty="0" smtClean="0"/>
              <a:t>80% on required module test</a:t>
            </a:r>
          </a:p>
          <a:p>
            <a:r>
              <a:rPr lang="en-US" dirty="0" smtClean="0"/>
              <a:t>Your first course must be completed by January 17</a:t>
            </a:r>
            <a:r>
              <a:rPr lang="en-US" baseline="30000" dirty="0" smtClean="0"/>
              <a:t>th</a:t>
            </a:r>
            <a:r>
              <a:rPr lang="en-US" dirty="0" smtClean="0"/>
              <a:t> </a:t>
            </a:r>
          </a:p>
          <a:p>
            <a:r>
              <a:rPr lang="en-US" dirty="0" smtClean="0"/>
              <a:t>Assigned advisor will review any assignments and course progress as needed</a:t>
            </a:r>
          </a:p>
          <a:p>
            <a:r>
              <a:rPr lang="en-US" dirty="0" smtClean="0"/>
              <a:t>Advisor</a:t>
            </a:r>
            <a:r>
              <a:rPr lang="en-US" baseline="0" dirty="0" smtClean="0"/>
              <a:t> signs off on certificates</a:t>
            </a:r>
            <a:r>
              <a:rPr lang="en-US" dirty="0" smtClean="0"/>
              <a:t> of completion</a:t>
            </a:r>
            <a:endParaRPr lang="en-US" baseline="0" dirty="0" smtClean="0"/>
          </a:p>
          <a:p>
            <a:r>
              <a:rPr lang="en-US" dirty="0"/>
              <a:t>A</a:t>
            </a:r>
            <a:r>
              <a:rPr lang="en-US" dirty="0" smtClean="0"/>
              <a:t>dvising Calls</a:t>
            </a:r>
          </a:p>
        </p:txBody>
      </p:sp>
    </p:spTree>
    <p:extLst>
      <p:ext uri="{BB962C8B-B14F-4D97-AF65-F5344CB8AC3E}">
        <p14:creationId xmlns:p14="http://schemas.microsoft.com/office/powerpoint/2010/main" val="1232425617"/>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SkillSoft</a:t>
            </a:r>
            <a:r>
              <a:rPr lang="en-US" dirty="0" smtClean="0"/>
              <a:t>/</a:t>
            </a:r>
            <a:r>
              <a:rPr lang="en-US" dirty="0" err="1" smtClean="0"/>
              <a:t>SkillPort</a:t>
            </a:r>
            <a:r>
              <a:rPr lang="en-US" dirty="0" smtClean="0"/>
              <a:t> Overview</a:t>
            </a:r>
            <a:endParaRPr lang="en-US" dirty="0"/>
          </a:p>
        </p:txBody>
      </p:sp>
    </p:spTree>
    <p:extLst>
      <p:ext uri="{BB962C8B-B14F-4D97-AF65-F5344CB8AC3E}">
        <p14:creationId xmlns:p14="http://schemas.microsoft.com/office/powerpoint/2010/main" val="982121063"/>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t>
            </a:r>
            <a:r>
              <a:rPr lang="en-US" dirty="0" err="1" smtClean="0"/>
              <a:t>SkillSoft</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Make </a:t>
            </a:r>
            <a:r>
              <a:rPr lang="en-US" dirty="0"/>
              <a:t>sure </a:t>
            </a:r>
            <a:r>
              <a:rPr lang="en-US" dirty="0" smtClean="0"/>
              <a:t>the audio is on </a:t>
            </a:r>
            <a:r>
              <a:rPr lang="en-US" dirty="0"/>
              <a:t>within in </a:t>
            </a:r>
            <a:r>
              <a:rPr lang="en-US" dirty="0" smtClean="0"/>
              <a:t>course </a:t>
            </a:r>
          </a:p>
          <a:p>
            <a:pPr lvl="1"/>
            <a:r>
              <a:rPr lang="en-US" dirty="0" smtClean="0"/>
              <a:t>Audio button is in lower right-hand of course window</a:t>
            </a:r>
            <a:endParaRPr lang="en-US" dirty="0"/>
          </a:p>
          <a:p>
            <a:r>
              <a:rPr lang="en-US" dirty="0"/>
              <a:t>Make sure computer volume is turned on and up</a:t>
            </a:r>
          </a:p>
          <a:p>
            <a:r>
              <a:rPr lang="en-US" dirty="0"/>
              <a:t>Clear cache regularly</a:t>
            </a:r>
          </a:p>
          <a:p>
            <a:r>
              <a:rPr lang="en-US" dirty="0" smtClean="0"/>
              <a:t>Depending on internet and computer </a:t>
            </a:r>
            <a:r>
              <a:rPr lang="en-US" dirty="0"/>
              <a:t>speed </a:t>
            </a:r>
            <a:r>
              <a:rPr lang="en-US" dirty="0" smtClean="0"/>
              <a:t>courses may take several minutes </a:t>
            </a:r>
            <a:r>
              <a:rPr lang="en-US" dirty="0"/>
              <a:t>to </a:t>
            </a:r>
            <a:r>
              <a:rPr lang="en-US" dirty="0" smtClean="0"/>
              <a:t>launch – please be patient</a:t>
            </a:r>
          </a:p>
          <a:p>
            <a:r>
              <a:rPr lang="en-US" dirty="0" smtClean="0"/>
              <a:t>Courses are in different formats and viewing / advancing features vary based on format</a:t>
            </a:r>
          </a:p>
          <a:p>
            <a:r>
              <a:rPr lang="en-US" dirty="0" smtClean="0"/>
              <a:t>Make sure your java is up to date – update for free at </a:t>
            </a:r>
            <a:r>
              <a:rPr lang="en-US" dirty="0" smtClean="0">
                <a:hlinkClick r:id="rId3"/>
              </a:rPr>
              <a:t>www.java.com</a:t>
            </a:r>
            <a:r>
              <a:rPr lang="en-US" dirty="0" smtClean="0"/>
              <a:t> </a:t>
            </a:r>
          </a:p>
        </p:txBody>
      </p:sp>
    </p:spTree>
    <p:extLst>
      <p:ext uri="{BB962C8B-B14F-4D97-AF65-F5344CB8AC3E}">
        <p14:creationId xmlns:p14="http://schemas.microsoft.com/office/powerpoint/2010/main" val="79188469"/>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rtl="0" eaLnBrk="1" latinLnBrk="0" hangingPunct="1">
              <a:spcBef>
                <a:spcPts val="576"/>
              </a:spcBef>
              <a:spcAft>
                <a:spcPts val="0"/>
              </a:spcAft>
              <a:buClrTx/>
              <a:buSzPts val="2400"/>
              <a:buFont typeface="Arial"/>
              <a:buNone/>
            </a:pPr>
            <a:r>
              <a:rPr lang="en-US" dirty="0" smtClean="0"/>
              <a:t>Getting Started:  Week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Your coursework </a:t>
            </a:r>
            <a:r>
              <a:rPr lang="en-US" dirty="0"/>
              <a:t>is located at </a:t>
            </a:r>
            <a:r>
              <a:rPr lang="en-US" dirty="0" smtClean="0">
                <a:hlinkClick r:id="rId3"/>
              </a:rPr>
              <a:t>http</a:t>
            </a:r>
            <a:r>
              <a:rPr lang="en-US" dirty="0">
                <a:hlinkClick r:id="rId3"/>
              </a:rPr>
              <a:t>://su.skillport.com</a:t>
            </a:r>
            <a:r>
              <a:rPr lang="en-US" dirty="0"/>
              <a:t> </a:t>
            </a:r>
            <a:endParaRPr lang="en-US" dirty="0" smtClean="0"/>
          </a:p>
          <a:p>
            <a:r>
              <a:rPr lang="en-US" dirty="0" smtClean="0"/>
              <a:t>Try to devote 5-6 hours this week to learning the LMS and completing at least 1 module. </a:t>
            </a:r>
          </a:p>
          <a:p>
            <a:r>
              <a:rPr lang="en-US" dirty="0" smtClean="0"/>
              <a:t>Remember, you need to earn an 80% or higher on the module tests.</a:t>
            </a:r>
          </a:p>
          <a:p>
            <a:r>
              <a:rPr lang="en-US" dirty="0" smtClean="0"/>
              <a:t>Advisor Communication</a:t>
            </a:r>
          </a:p>
          <a:p>
            <a:r>
              <a:rPr lang="en-US" dirty="0"/>
              <a:t>Advisor will </a:t>
            </a:r>
            <a:r>
              <a:rPr lang="en-US" dirty="0" smtClean="0"/>
              <a:t>be in contact with you within the first 3 months</a:t>
            </a:r>
            <a:endParaRPr lang="en-US" dirty="0"/>
          </a:p>
        </p:txBody>
      </p:sp>
    </p:spTree>
    <p:extLst>
      <p:ext uri="{BB962C8B-B14F-4D97-AF65-F5344CB8AC3E}">
        <p14:creationId xmlns:p14="http://schemas.microsoft.com/office/powerpoint/2010/main" val="567375228"/>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rtl="0" eaLnBrk="1" latinLnBrk="0" hangingPunct="1">
              <a:spcBef>
                <a:spcPts val="576"/>
              </a:spcBef>
              <a:spcAft>
                <a:spcPts val="0"/>
              </a:spcAft>
              <a:buClrTx/>
              <a:buSzPts val="2400"/>
              <a:buFont typeface="Arial"/>
              <a:buNone/>
            </a:pPr>
            <a:r>
              <a:rPr lang="en-US" dirty="0" smtClean="0"/>
              <a:t>Additional Resources</a:t>
            </a:r>
            <a:endParaRPr lang="en-US" dirty="0"/>
          </a:p>
        </p:txBody>
      </p:sp>
      <p:sp>
        <p:nvSpPr>
          <p:cNvPr id="3" name="Content Placeholder 2"/>
          <p:cNvSpPr>
            <a:spLocks noGrp="1"/>
          </p:cNvSpPr>
          <p:nvPr>
            <p:ph idx="1"/>
          </p:nvPr>
        </p:nvSpPr>
        <p:spPr>
          <a:xfrm>
            <a:off x="223867" y="5479923"/>
            <a:ext cx="7091333" cy="1378077"/>
          </a:xfrm>
        </p:spPr>
        <p:txBody>
          <a:bodyPr>
            <a:normAutofit lnSpcReduction="10000"/>
          </a:bodyPr>
          <a:lstStyle/>
          <a:p>
            <a:r>
              <a:rPr lang="en-US" sz="2000" dirty="0" smtClean="0"/>
              <a:t>Surveys</a:t>
            </a:r>
          </a:p>
          <a:p>
            <a:r>
              <a:rPr lang="en-US" sz="1800" dirty="0"/>
              <a:t>Linked-In Discussion </a:t>
            </a:r>
            <a:r>
              <a:rPr lang="en-US" sz="1800" dirty="0" smtClean="0"/>
              <a:t>Group</a:t>
            </a:r>
          </a:p>
          <a:p>
            <a:r>
              <a:rPr lang="en-US" sz="1800" dirty="0" smtClean="0"/>
              <a:t>Social Media</a:t>
            </a:r>
            <a:r>
              <a:rPr lang="en-US" sz="2000" dirty="0" smtClean="0"/>
              <a:t>: Twitter </a:t>
            </a:r>
            <a:r>
              <a:rPr lang="en-US" sz="2000" b="1" dirty="0" smtClean="0"/>
              <a:t>@</a:t>
            </a:r>
            <a:r>
              <a:rPr lang="en-US" sz="2000" b="1" dirty="0" err="1" smtClean="0"/>
              <a:t>SUgetvet</a:t>
            </a:r>
            <a:endParaRPr lang="en-US" sz="2000" b="1" dirty="0" smtClean="0"/>
          </a:p>
          <a:p>
            <a:pPr marL="0" indent="0">
              <a:buNone/>
            </a:pPr>
            <a:r>
              <a:rPr lang="en-US" sz="2000" dirty="0" smtClean="0"/>
              <a:t>		Facebook </a:t>
            </a:r>
            <a:r>
              <a:rPr lang="en-US" sz="2000" b="1" dirty="0" smtClean="0">
                <a:hlinkClick r:id="rId3"/>
              </a:rPr>
              <a:t>www.facebook.com/SUgetvet</a:t>
            </a:r>
            <a:r>
              <a:rPr lang="en-US" sz="2000" dirty="0" smtClean="0"/>
              <a:t> </a:t>
            </a:r>
            <a:endParaRPr lang="en-US" sz="2000" dirty="0"/>
          </a:p>
        </p:txBody>
      </p:sp>
      <p:sp>
        <p:nvSpPr>
          <p:cNvPr id="10" name="TextBox 9"/>
          <p:cNvSpPr txBox="1"/>
          <p:nvPr/>
        </p:nvSpPr>
        <p:spPr>
          <a:xfrm>
            <a:off x="3897790" y="1524000"/>
            <a:ext cx="5017609" cy="4339650"/>
          </a:xfrm>
          <a:prstGeom prst="rect">
            <a:avLst/>
          </a:prstGeom>
          <a:noFill/>
        </p:spPr>
        <p:txBody>
          <a:bodyPr wrap="square" rtlCol="0">
            <a:spAutoFit/>
          </a:bodyPr>
          <a:lstStyle/>
          <a:p>
            <a:r>
              <a:rPr lang="en-US" sz="2000" b="1" dirty="0" smtClean="0"/>
              <a:t>In the Quick Links navigation, you can:</a:t>
            </a:r>
          </a:p>
          <a:p>
            <a:pPr marL="285750" indent="-285750">
              <a:buFont typeface="Arial" pitchFamily="34" charset="0"/>
              <a:buChar char="•"/>
            </a:pPr>
            <a:r>
              <a:rPr lang="en-US" sz="2000" dirty="0" smtClean="0"/>
              <a:t>View the syllabi for all the courses associated with SU certificates in this program </a:t>
            </a:r>
          </a:p>
          <a:p>
            <a:pPr marL="285750" indent="-285750">
              <a:buFont typeface="Arial" pitchFamily="34" charset="0"/>
              <a:buChar char="•"/>
            </a:pPr>
            <a:r>
              <a:rPr lang="en-US" sz="2000" dirty="0" smtClean="0"/>
              <a:t>Get Tech Support from </a:t>
            </a:r>
            <a:r>
              <a:rPr lang="en-US" sz="2000" dirty="0" err="1" smtClean="0"/>
              <a:t>SkillSoft</a:t>
            </a:r>
            <a:r>
              <a:rPr lang="en-US" sz="2000" dirty="0" smtClean="0"/>
              <a:t> if you encounter technical difficulties</a:t>
            </a:r>
          </a:p>
          <a:p>
            <a:pPr marL="285750" indent="-285750">
              <a:buFont typeface="Arial" pitchFamily="34" charset="0"/>
              <a:buChar char="•"/>
            </a:pPr>
            <a:r>
              <a:rPr lang="en-US" sz="2000" dirty="0" smtClean="0"/>
              <a:t>View Tutorials surrounding how to use </a:t>
            </a:r>
            <a:r>
              <a:rPr lang="en-US" sz="2000" dirty="0" err="1" smtClean="0"/>
              <a:t>SkillSoft</a:t>
            </a:r>
            <a:endParaRPr lang="en-US" sz="2000" dirty="0" smtClean="0"/>
          </a:p>
          <a:p>
            <a:pPr marL="285750" indent="-285750">
              <a:buFont typeface="Arial" pitchFamily="34" charset="0"/>
              <a:buChar char="•"/>
            </a:pPr>
            <a:r>
              <a:rPr lang="en-US" sz="2000" dirty="0" smtClean="0"/>
              <a:t>Search for and apply to jobs at JPMorgan Chase &amp; Co., the underwriter of this program</a:t>
            </a:r>
          </a:p>
          <a:p>
            <a:pPr marL="285750" indent="-285750">
              <a:buFont typeface="Arial" pitchFamily="34" charset="0"/>
              <a:buChar char="•"/>
            </a:pPr>
            <a:r>
              <a:rPr lang="en-US" sz="2000" dirty="0"/>
              <a:t>Advisors</a:t>
            </a:r>
          </a:p>
          <a:p>
            <a:pPr marL="285750" indent="-285750">
              <a:buFont typeface="Arial" pitchFamily="34" charset="0"/>
              <a:buChar char="•"/>
            </a:pPr>
            <a:endParaRPr lang="en-US" dirty="0" smtClean="0"/>
          </a:p>
          <a:p>
            <a:endParaRPr lang="en-US" dirty="0" smtClean="0"/>
          </a:p>
        </p:txBody>
      </p:sp>
      <p:grpSp>
        <p:nvGrpSpPr>
          <p:cNvPr id="6" name="Group 5"/>
          <p:cNvGrpSpPr/>
          <p:nvPr/>
        </p:nvGrpSpPr>
        <p:grpSpPr>
          <a:xfrm>
            <a:off x="71467" y="1143000"/>
            <a:ext cx="1600200" cy="1454727"/>
            <a:chOff x="228600" y="1447802"/>
            <a:chExt cx="1600200" cy="1454727"/>
          </a:xfrm>
        </p:grpSpPr>
        <p:pic>
          <p:nvPicPr>
            <p:cNvPr id="4" name="Picture 3"/>
            <p:cNvPicPr>
              <a:picLocks noChangeAspect="1"/>
            </p:cNvPicPr>
            <p:nvPr/>
          </p:nvPicPr>
          <p:blipFill>
            <a:blip r:embed="rId4"/>
            <a:stretch>
              <a:fillRect/>
            </a:stretch>
          </p:blipFill>
          <p:spPr>
            <a:xfrm>
              <a:off x="228600" y="1447802"/>
              <a:ext cx="1523999" cy="1454727"/>
            </a:xfrm>
            <a:prstGeom prst="rect">
              <a:avLst/>
            </a:prstGeom>
          </p:spPr>
        </p:pic>
        <p:sp>
          <p:nvSpPr>
            <p:cNvPr id="5" name="Oval 4"/>
            <p:cNvSpPr/>
            <p:nvPr/>
          </p:nvSpPr>
          <p:spPr bwMode="auto">
            <a:xfrm>
              <a:off x="381000" y="1981200"/>
              <a:ext cx="1447800" cy="381000"/>
            </a:xfrm>
            <a:prstGeom prst="ellipse">
              <a:avLst/>
            </a:prstGeom>
            <a:noFill/>
            <a:ln w="28575" cap="flat" cmpd="sng" algn="ctr">
              <a:solidFill>
                <a:srgbClr val="E1821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endParaRPr>
            </a:p>
          </p:txBody>
        </p:sp>
      </p:grpSp>
      <p:pic>
        <p:nvPicPr>
          <p:cNvPr id="7" name="Picture 6"/>
          <p:cNvPicPr>
            <a:picLocks noChangeAspect="1"/>
          </p:cNvPicPr>
          <p:nvPr/>
        </p:nvPicPr>
        <p:blipFill>
          <a:blip r:embed="rId5"/>
          <a:stretch>
            <a:fillRect/>
          </a:stretch>
        </p:blipFill>
        <p:spPr>
          <a:xfrm>
            <a:off x="1586322" y="1524000"/>
            <a:ext cx="2235268" cy="3968339"/>
          </a:xfrm>
          <a:prstGeom prst="rect">
            <a:avLst/>
          </a:prstGeom>
        </p:spPr>
      </p:pic>
    </p:spTree>
    <p:extLst>
      <p:ext uri="{BB962C8B-B14F-4D97-AF65-F5344CB8AC3E}">
        <p14:creationId xmlns:p14="http://schemas.microsoft.com/office/powerpoint/2010/main" val="2683227607"/>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2800" dirty="0" smtClean="0"/>
              <a:t>Introduction</a:t>
            </a:r>
          </a:p>
          <a:p>
            <a:r>
              <a:rPr lang="en-US" sz="2800" dirty="0" smtClean="0"/>
              <a:t>Overview of Program</a:t>
            </a:r>
          </a:p>
          <a:p>
            <a:pPr lvl="1"/>
            <a:r>
              <a:rPr lang="en-US" sz="2400" dirty="0" smtClean="0"/>
              <a:t>Certificates</a:t>
            </a:r>
          </a:p>
          <a:p>
            <a:pPr lvl="1"/>
            <a:r>
              <a:rPr lang="en-US" sz="2400" dirty="0" smtClean="0"/>
              <a:t>Advising</a:t>
            </a:r>
          </a:p>
          <a:p>
            <a:r>
              <a:rPr lang="en-US" sz="2800" dirty="0" smtClean="0"/>
              <a:t>Schedule </a:t>
            </a:r>
            <a:endParaRPr lang="en-US" sz="2800" dirty="0"/>
          </a:p>
          <a:p>
            <a:r>
              <a:rPr lang="en-US" sz="2800" dirty="0" smtClean="0"/>
              <a:t>Logistics</a:t>
            </a:r>
          </a:p>
          <a:p>
            <a:r>
              <a:rPr lang="en-US" sz="2800" dirty="0" err="1" smtClean="0"/>
              <a:t>SkillSoft</a:t>
            </a:r>
            <a:r>
              <a:rPr lang="en-US" sz="2800" dirty="0" smtClean="0"/>
              <a:t> Overview and Instructions</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kern="1200" dirty="0" smtClean="0">
                <a:effectLst/>
                <a:latin typeface="Arial" pitchFamily="34" charset="0"/>
                <a:cs typeface="Arial" pitchFamily="34" charset="0"/>
              </a:rPr>
              <a:t>Getting Started in </a:t>
            </a:r>
            <a:r>
              <a:rPr lang="en-US" sz="2800" dirty="0" smtClean="0"/>
              <a:t>your first class</a:t>
            </a:r>
          </a:p>
          <a:p>
            <a:r>
              <a:rPr lang="en-US" sz="2800" dirty="0" smtClean="0"/>
              <a:t>Additional Resources</a:t>
            </a:r>
          </a:p>
        </p:txBody>
      </p:sp>
    </p:spTree>
    <p:extLst>
      <p:ext uri="{BB962C8B-B14F-4D97-AF65-F5344CB8AC3E}">
        <p14:creationId xmlns:p14="http://schemas.microsoft.com/office/powerpoint/2010/main" val="78913679"/>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762000"/>
            <a:ext cx="6781800" cy="381000"/>
          </a:xfrm>
        </p:spPr>
        <p:txBody>
          <a:bodyPr/>
          <a:lstStyle/>
          <a:p>
            <a:r>
              <a:rPr lang="en-US" sz="2400" dirty="0"/>
              <a:t>The Program Team</a:t>
            </a:r>
          </a:p>
        </p:txBody>
      </p:sp>
      <p:sp>
        <p:nvSpPr>
          <p:cNvPr id="3" name="Content Placeholder 2"/>
          <p:cNvSpPr>
            <a:spLocks noGrp="1"/>
          </p:cNvSpPr>
          <p:nvPr>
            <p:ph idx="1"/>
          </p:nvPr>
        </p:nvSpPr>
        <p:spPr>
          <a:xfrm>
            <a:off x="457200" y="1219200"/>
            <a:ext cx="8229600" cy="5486400"/>
          </a:xfrm>
        </p:spPr>
        <p:txBody>
          <a:bodyPr>
            <a:noAutofit/>
          </a:bodyPr>
          <a:lstStyle/>
          <a:p>
            <a:r>
              <a:rPr lang="en-US" sz="1800" b="1" baseline="0" dirty="0" smtClean="0"/>
              <a:t>Mike Haynie </a:t>
            </a:r>
            <a:r>
              <a:rPr lang="en-US" sz="1800" baseline="0" dirty="0" smtClean="0"/>
              <a:t>– Vice Chancellor,</a:t>
            </a:r>
            <a:r>
              <a:rPr lang="en-US" sz="1800" dirty="0" smtClean="0"/>
              <a:t> Syracuse University; </a:t>
            </a:r>
            <a:r>
              <a:rPr lang="en-US" sz="1800" baseline="0" dirty="0" smtClean="0"/>
              <a:t>Executive Director, Founder,</a:t>
            </a:r>
            <a:r>
              <a:rPr lang="en-US" sz="1800" dirty="0" smtClean="0"/>
              <a:t> Institute for Veterans and Military Families</a:t>
            </a:r>
            <a:endParaRPr lang="en-US" sz="1800" baseline="0" dirty="0" smtClean="0"/>
          </a:p>
          <a:p>
            <a:r>
              <a:rPr lang="en-US" sz="1800" b="1" dirty="0" smtClean="0"/>
              <a:t>Jim McDonough</a:t>
            </a:r>
            <a:r>
              <a:rPr lang="en-US" sz="1800" dirty="0" smtClean="0"/>
              <a:t>– Managing Director of Programs &amp; Services, Institute for Veterans and Military Families </a:t>
            </a:r>
            <a:endParaRPr lang="en-US" sz="1800" baseline="0" dirty="0" smtClean="0"/>
          </a:p>
          <a:p>
            <a:r>
              <a:rPr lang="en-US" sz="1800" b="1" dirty="0" smtClean="0"/>
              <a:t>Deb Nosky </a:t>
            </a:r>
            <a:r>
              <a:rPr lang="en-US" sz="1800" dirty="0" smtClean="0"/>
              <a:t>–  Syracuse University School of Information Studies Faculty Member</a:t>
            </a:r>
          </a:p>
          <a:p>
            <a:r>
              <a:rPr lang="en-US" sz="1800" b="1" baseline="0" dirty="0" smtClean="0"/>
              <a:t>Laura Cooper </a:t>
            </a:r>
            <a:r>
              <a:rPr lang="en-US" sz="1800" baseline="0" dirty="0" smtClean="0"/>
              <a:t>– Director of Advising &amp; Enrollment</a:t>
            </a:r>
            <a:r>
              <a:rPr lang="en-US" sz="1800" dirty="0" smtClean="0"/>
              <a:t> Services</a:t>
            </a:r>
            <a:endParaRPr lang="en-US" sz="1800" baseline="0" dirty="0" smtClean="0"/>
          </a:p>
          <a:p>
            <a:r>
              <a:rPr lang="en-US" sz="1800" b="1" dirty="0" smtClean="0"/>
              <a:t>Ryan Roach</a:t>
            </a:r>
            <a:r>
              <a:rPr lang="en-US" sz="1800" dirty="0" smtClean="0"/>
              <a:t> – Program Coordinator</a:t>
            </a:r>
          </a:p>
          <a:p>
            <a:r>
              <a:rPr lang="en-US" sz="1800" b="1" dirty="0"/>
              <a:t>Kimberly Keller </a:t>
            </a:r>
            <a:r>
              <a:rPr lang="en-US" sz="1800" dirty="0"/>
              <a:t>– </a:t>
            </a:r>
            <a:r>
              <a:rPr lang="en-US" sz="1800" dirty="0" smtClean="0"/>
              <a:t>Manager of Advising Services</a:t>
            </a:r>
            <a:endParaRPr lang="en-US" sz="1800" dirty="0"/>
          </a:p>
          <a:p>
            <a:r>
              <a:rPr lang="en-US" sz="1800" b="1" dirty="0"/>
              <a:t>Maithreyee (Mai) Dubé </a:t>
            </a:r>
            <a:r>
              <a:rPr lang="en-US" sz="1800" dirty="0" smtClean="0"/>
              <a:t>– Manager of Enrollment Services</a:t>
            </a:r>
            <a:r>
              <a:rPr lang="en-US" sz="1800" b="1" dirty="0" smtClean="0"/>
              <a:t> </a:t>
            </a:r>
            <a:endParaRPr lang="en-US" sz="1800" b="1" baseline="0" dirty="0" smtClean="0"/>
          </a:p>
          <a:p>
            <a:r>
              <a:rPr lang="en-US" sz="1800" b="1" dirty="0" smtClean="0"/>
              <a:t>Allison Roth </a:t>
            </a:r>
            <a:r>
              <a:rPr lang="en-US" sz="1800" dirty="0" smtClean="0"/>
              <a:t>– Advisor</a:t>
            </a:r>
            <a:endParaRPr lang="en-US" sz="1800" dirty="0"/>
          </a:p>
          <a:p>
            <a:r>
              <a:rPr lang="en-US" sz="1800" b="1" dirty="0" smtClean="0"/>
              <a:t>David Sly </a:t>
            </a:r>
            <a:r>
              <a:rPr lang="en-US" sz="1800" dirty="0" smtClean="0"/>
              <a:t>– Advisor</a:t>
            </a:r>
            <a:endParaRPr lang="en-US" sz="1800" dirty="0"/>
          </a:p>
          <a:p>
            <a:r>
              <a:rPr lang="en-US" sz="1800" b="1" dirty="0" smtClean="0"/>
              <a:t>Elissa Leathers </a:t>
            </a:r>
            <a:r>
              <a:rPr lang="en-US" sz="1800" dirty="0" smtClean="0"/>
              <a:t>– Advisor</a:t>
            </a:r>
          </a:p>
          <a:p>
            <a:r>
              <a:rPr lang="en-US" sz="1800" b="1" dirty="0" smtClean="0"/>
              <a:t>Lezlie </a:t>
            </a:r>
            <a:r>
              <a:rPr lang="en-US" sz="1800" b="1" dirty="0" err="1" smtClean="0"/>
              <a:t>Blaski</a:t>
            </a:r>
            <a:r>
              <a:rPr lang="en-US" sz="1800" b="1" dirty="0" smtClean="0"/>
              <a:t> </a:t>
            </a:r>
            <a:r>
              <a:rPr lang="en-US" sz="1800" dirty="0" smtClean="0"/>
              <a:t>– Advisor</a:t>
            </a:r>
          </a:p>
          <a:p>
            <a:r>
              <a:rPr lang="en-US" sz="1800" b="1" dirty="0" smtClean="0"/>
              <a:t>Natalie </a:t>
            </a:r>
            <a:r>
              <a:rPr lang="en-US" sz="1800" b="1" dirty="0" err="1" smtClean="0"/>
              <a:t>LoRusso</a:t>
            </a:r>
            <a:r>
              <a:rPr lang="en-US" sz="1800" dirty="0" smtClean="0"/>
              <a:t>– Graduate Assistant</a:t>
            </a:r>
            <a:endParaRPr lang="en-US" sz="1800" b="1" dirty="0"/>
          </a:p>
          <a:p>
            <a:pPr marL="0" indent="0">
              <a:buNone/>
            </a:pPr>
            <a:endParaRPr lang="en-US" sz="1800" dirty="0" smtClean="0"/>
          </a:p>
        </p:txBody>
      </p:sp>
    </p:spTree>
    <p:extLst>
      <p:ext uri="{BB962C8B-B14F-4D97-AF65-F5344CB8AC3E}">
        <p14:creationId xmlns:p14="http://schemas.microsoft.com/office/powerpoint/2010/main" val="2637530086"/>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Program</a:t>
            </a:r>
            <a:endParaRPr lang="en-US" dirty="0"/>
          </a:p>
        </p:txBody>
      </p:sp>
      <p:sp>
        <p:nvSpPr>
          <p:cNvPr id="3" name="Content Placeholder 2"/>
          <p:cNvSpPr>
            <a:spLocks noGrp="1"/>
          </p:cNvSpPr>
          <p:nvPr>
            <p:ph idx="1"/>
          </p:nvPr>
        </p:nvSpPr>
        <p:spPr>
          <a:xfrm>
            <a:off x="304800" y="1600200"/>
            <a:ext cx="8534400" cy="4800600"/>
          </a:xfrm>
        </p:spPr>
        <p:txBody>
          <a:bodyPr>
            <a:normAutofit fontScale="85000" lnSpcReduction="10000"/>
          </a:bodyPr>
          <a:lstStyle/>
          <a:p>
            <a:r>
              <a:rPr lang="en-US" dirty="0" smtClean="0"/>
              <a:t>Veterans Career Transition Program Background</a:t>
            </a:r>
          </a:p>
          <a:p>
            <a:pPr lvl="1"/>
            <a:r>
              <a:rPr lang="en-US" dirty="0" smtClean="0"/>
              <a:t>A Syracuse University program sponsored by JPMorgan Chase &amp; Co.</a:t>
            </a:r>
          </a:p>
          <a:p>
            <a:pPr lvl="1"/>
            <a:r>
              <a:rPr lang="en-US" dirty="0" smtClean="0"/>
              <a:t>Purpose of program is to prepare veterans and spouses for their careers following military service</a:t>
            </a:r>
          </a:p>
          <a:p>
            <a:r>
              <a:rPr lang="en-US" dirty="0" smtClean="0"/>
              <a:t>After successful</a:t>
            </a:r>
            <a:r>
              <a:rPr lang="en-US" baseline="0" dirty="0" smtClean="0"/>
              <a:t> completion of all requirements, eligible to receive non-credit certificates</a:t>
            </a:r>
          </a:p>
          <a:p>
            <a:pPr lvl="1"/>
            <a:r>
              <a:rPr lang="en-US" baseline="0" dirty="0" smtClean="0"/>
              <a:t>Career Readiness Fundamentals</a:t>
            </a:r>
            <a:endParaRPr lang="en-US" baseline="0" dirty="0" smtClean="0"/>
          </a:p>
          <a:p>
            <a:pPr lvl="1"/>
            <a:r>
              <a:rPr lang="en-US" baseline="0" dirty="0" smtClean="0"/>
              <a:t>Microsoft Office Fundamentals</a:t>
            </a:r>
          </a:p>
          <a:p>
            <a:pPr lvl="1"/>
            <a:r>
              <a:rPr lang="en-US" dirty="0" smtClean="0"/>
              <a:t>300-level courses</a:t>
            </a:r>
          </a:p>
          <a:p>
            <a:pPr lvl="1"/>
            <a:endParaRPr lang="en-US" sz="600" baseline="0" dirty="0" smtClean="0"/>
          </a:p>
          <a:p>
            <a:r>
              <a:rPr lang="en-US" baseline="0" dirty="0" smtClean="0"/>
              <a:t>Advising Support</a:t>
            </a:r>
          </a:p>
        </p:txBody>
      </p:sp>
      <p:sp>
        <p:nvSpPr>
          <p:cNvPr id="6" name="Rectangle 5"/>
          <p:cNvSpPr/>
          <p:nvPr/>
        </p:nvSpPr>
        <p:spPr>
          <a:xfrm>
            <a:off x="5410200" y="5181600"/>
            <a:ext cx="3429000" cy="1143000"/>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rgbClr val="0000FF"/>
                </a:solidFill>
              </a:rPr>
              <a:t>Social Media:</a:t>
            </a:r>
          </a:p>
          <a:p>
            <a:pPr marL="285750" indent="-285750">
              <a:buFont typeface="Arial" pitchFamily="34" charset="0"/>
              <a:buChar char="•"/>
            </a:pPr>
            <a:r>
              <a:rPr lang="en-US" sz="1600" b="1" dirty="0" smtClean="0">
                <a:solidFill>
                  <a:srgbClr val="0000FF"/>
                </a:solidFill>
              </a:rPr>
              <a:t>Twitter: @</a:t>
            </a:r>
            <a:r>
              <a:rPr lang="en-US" sz="1600" b="1" dirty="0" err="1" smtClean="0">
                <a:solidFill>
                  <a:srgbClr val="0000FF"/>
                </a:solidFill>
              </a:rPr>
              <a:t>SUgetvet</a:t>
            </a:r>
            <a:endParaRPr lang="en-US" sz="1600" b="1" dirty="0" smtClean="0">
              <a:solidFill>
                <a:srgbClr val="0000FF"/>
              </a:solidFill>
            </a:endParaRPr>
          </a:p>
          <a:p>
            <a:pPr marL="285750" indent="-285750">
              <a:buFont typeface="Arial" pitchFamily="34" charset="0"/>
              <a:buChar char="•"/>
            </a:pPr>
            <a:r>
              <a:rPr lang="en-US" sz="1600" b="1" dirty="0" smtClean="0">
                <a:solidFill>
                  <a:srgbClr val="0000FF"/>
                </a:solidFill>
              </a:rPr>
              <a:t>www.facebook.com/SUgetvet</a:t>
            </a:r>
            <a:endParaRPr lang="en-US" sz="1600" b="1" dirty="0">
              <a:solidFill>
                <a:srgbClr val="0000FF"/>
              </a:solidFill>
            </a:endParaRPr>
          </a:p>
        </p:txBody>
      </p:sp>
    </p:spTree>
    <p:extLst>
      <p:ext uri="{BB962C8B-B14F-4D97-AF65-F5344CB8AC3E}">
        <p14:creationId xmlns:p14="http://schemas.microsoft.com/office/powerpoint/2010/main" val="205345405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762000"/>
          </a:xfrm>
        </p:spPr>
        <p:txBody>
          <a:bodyPr/>
          <a:lstStyle/>
          <a:p>
            <a:r>
              <a:rPr lang="en-US" sz="3200" dirty="0" smtClean="0"/>
              <a:t>VET 200: </a:t>
            </a:r>
            <a:r>
              <a:rPr lang="en-US" sz="3200" dirty="0" smtClean="0"/>
              <a:t>Career Readiness Fundamentals</a:t>
            </a:r>
            <a:endParaRPr lang="en-US" sz="3200" dirty="0"/>
          </a:p>
        </p:txBody>
      </p:sp>
      <p:sp>
        <p:nvSpPr>
          <p:cNvPr id="3" name="Content Placeholder 2"/>
          <p:cNvSpPr>
            <a:spLocks noGrp="1"/>
          </p:cNvSpPr>
          <p:nvPr>
            <p:ph idx="1"/>
          </p:nvPr>
        </p:nvSpPr>
        <p:spPr>
          <a:xfrm>
            <a:off x="685800" y="2057400"/>
            <a:ext cx="7772400" cy="4800600"/>
          </a:xfrm>
        </p:spPr>
        <p:txBody>
          <a:bodyPr>
            <a:normAutofit fontScale="55000" lnSpcReduction="20000"/>
          </a:bodyPr>
          <a:lstStyle/>
          <a:p>
            <a:r>
              <a:rPr lang="en-US" dirty="0" smtClean="0"/>
              <a:t>GET a Career</a:t>
            </a:r>
          </a:p>
          <a:p>
            <a:pPr lvl="1"/>
            <a:r>
              <a:rPr lang="en-US" dirty="0" smtClean="0"/>
              <a:t>Understanding</a:t>
            </a:r>
            <a:r>
              <a:rPr lang="en-US" baseline="0" dirty="0" smtClean="0"/>
              <a:t> your skills and interests</a:t>
            </a:r>
          </a:p>
          <a:p>
            <a:pPr lvl="1"/>
            <a:r>
              <a:rPr lang="en-US" baseline="0" dirty="0" smtClean="0"/>
              <a:t>Conducting your job search</a:t>
            </a:r>
          </a:p>
          <a:p>
            <a:pPr lvl="1"/>
            <a:r>
              <a:rPr lang="en-US" baseline="0" dirty="0" smtClean="0"/>
              <a:t>Ongoing career development</a:t>
            </a:r>
          </a:p>
          <a:p>
            <a:pPr lvl="1"/>
            <a:r>
              <a:rPr lang="en-US" sz="2500" dirty="0" smtClean="0"/>
              <a:t>*</a:t>
            </a:r>
            <a:r>
              <a:rPr lang="en-US" sz="2500" i="1" dirty="0" smtClean="0"/>
              <a:t>MilSpouse101 content developed in partnership with MOAA’s </a:t>
            </a:r>
            <a:r>
              <a:rPr lang="en-US" sz="2500" i="1" dirty="0" err="1" smtClean="0"/>
              <a:t>MilSpouse</a:t>
            </a:r>
            <a:r>
              <a:rPr lang="en-US" sz="2500" i="1" dirty="0" smtClean="0"/>
              <a:t> Team</a:t>
            </a:r>
            <a:endParaRPr lang="en-US" sz="2500" baseline="0" dirty="0" smtClean="0"/>
          </a:p>
          <a:p>
            <a:pPr lvl="1"/>
            <a:endParaRPr lang="en-US" dirty="0" smtClean="0"/>
          </a:p>
          <a:p>
            <a:r>
              <a:rPr lang="en-US" dirty="0" smtClean="0"/>
              <a:t>Navigating</a:t>
            </a:r>
            <a:r>
              <a:rPr lang="en-US" baseline="0" dirty="0" smtClean="0"/>
              <a:t> the </a:t>
            </a:r>
            <a:r>
              <a:rPr lang="en-US" dirty="0" smtClean="0"/>
              <a:t>Corporate Environment</a:t>
            </a:r>
          </a:p>
          <a:p>
            <a:pPr lvl="1"/>
            <a:r>
              <a:rPr lang="en-US" dirty="0" smtClean="0"/>
              <a:t>Examining the corporate environment</a:t>
            </a:r>
          </a:p>
          <a:p>
            <a:pPr lvl="1"/>
            <a:r>
              <a:rPr lang="en-US" dirty="0" smtClean="0"/>
              <a:t>Effective goal setting &amp; time management</a:t>
            </a:r>
          </a:p>
          <a:p>
            <a:pPr lvl="1"/>
            <a:r>
              <a:rPr lang="en-US" dirty="0" smtClean="0"/>
              <a:t>Decision</a:t>
            </a:r>
            <a:r>
              <a:rPr lang="en-US" baseline="0" dirty="0" smtClean="0"/>
              <a:t> making in a corporate environment</a:t>
            </a:r>
          </a:p>
          <a:p>
            <a:pPr lvl="1"/>
            <a:r>
              <a:rPr lang="en-US" baseline="0" dirty="0" smtClean="0"/>
              <a:t>Conflict management</a:t>
            </a:r>
          </a:p>
          <a:p>
            <a:pPr lvl="1"/>
            <a:endParaRPr lang="en-US" dirty="0" smtClean="0"/>
          </a:p>
          <a:p>
            <a:r>
              <a:rPr lang="en-US" baseline="0" dirty="0" smtClean="0"/>
              <a:t>Communications &amp; Collaboration in a Global Enterprise</a:t>
            </a:r>
          </a:p>
          <a:p>
            <a:pPr lvl="1"/>
            <a:r>
              <a:rPr lang="en-US" baseline="0" dirty="0" smtClean="0"/>
              <a:t>Professional Communication</a:t>
            </a:r>
          </a:p>
          <a:p>
            <a:pPr lvl="1"/>
            <a:r>
              <a:rPr lang="en-US" baseline="0" dirty="0" smtClean="0"/>
              <a:t>Listen to understand</a:t>
            </a:r>
          </a:p>
          <a:p>
            <a:pPr lvl="1"/>
            <a:r>
              <a:rPr lang="en-US" baseline="0" dirty="0" smtClean="0"/>
              <a:t>Use of communication technologies</a:t>
            </a:r>
          </a:p>
          <a:p>
            <a:pPr lvl="1"/>
            <a:r>
              <a:rPr lang="en-US" baseline="0" dirty="0" smtClean="0"/>
              <a:t>Working in virtually distributed teams</a:t>
            </a:r>
          </a:p>
        </p:txBody>
      </p:sp>
    </p:spTree>
    <p:extLst>
      <p:ext uri="{BB962C8B-B14F-4D97-AF65-F5344CB8AC3E}">
        <p14:creationId xmlns:p14="http://schemas.microsoft.com/office/powerpoint/2010/main" val="3574226819"/>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Microsoft Office Fundamentals</a:t>
            </a:r>
            <a:endParaRPr lang="en-US" sz="3600" dirty="0"/>
          </a:p>
        </p:txBody>
      </p:sp>
      <p:sp>
        <p:nvSpPr>
          <p:cNvPr id="3" name="Content Placeholder 2"/>
          <p:cNvSpPr>
            <a:spLocks noGrp="1"/>
          </p:cNvSpPr>
          <p:nvPr>
            <p:ph idx="1"/>
          </p:nvPr>
        </p:nvSpPr>
        <p:spPr>
          <a:xfrm>
            <a:off x="533400" y="1600200"/>
            <a:ext cx="8001000" cy="4800600"/>
          </a:xfrm>
        </p:spPr>
        <p:txBody>
          <a:bodyPr>
            <a:normAutofit/>
          </a:bodyPr>
          <a:lstStyle/>
          <a:p>
            <a:r>
              <a:rPr lang="en-US" dirty="0" smtClean="0"/>
              <a:t>VET201:  Microsoft Office Fundamentals</a:t>
            </a:r>
          </a:p>
          <a:p>
            <a:pPr lvl="1"/>
            <a:r>
              <a:rPr lang="en-US" dirty="0" smtClean="0"/>
              <a:t>Microsoft Word </a:t>
            </a:r>
            <a:r>
              <a:rPr lang="en-US" dirty="0"/>
              <a:t>Fundamentals</a:t>
            </a:r>
          </a:p>
          <a:p>
            <a:pPr lvl="1"/>
            <a:r>
              <a:rPr lang="en-US" dirty="0" smtClean="0"/>
              <a:t>Microsoft Excel</a:t>
            </a:r>
            <a:r>
              <a:rPr lang="en-US" baseline="0" dirty="0" smtClean="0"/>
              <a:t> </a:t>
            </a:r>
            <a:r>
              <a:rPr lang="en-US" dirty="0"/>
              <a:t>Fundamentals</a:t>
            </a:r>
          </a:p>
          <a:p>
            <a:pPr lvl="1"/>
            <a:r>
              <a:rPr lang="en-US" baseline="0" dirty="0" smtClean="0"/>
              <a:t>Microsoft PowerPoint Fundamentals</a:t>
            </a:r>
          </a:p>
          <a:p>
            <a:pPr lvl="1"/>
            <a:r>
              <a:rPr lang="en-US" dirty="0" smtClean="0"/>
              <a:t>Microsoft Outlook Fundamentals</a:t>
            </a:r>
            <a:endParaRPr lang="en-US" baseline="0" dirty="0" smtClean="0"/>
          </a:p>
        </p:txBody>
      </p:sp>
    </p:spTree>
    <p:extLst>
      <p:ext uri="{BB962C8B-B14F-4D97-AF65-F5344CB8AC3E}">
        <p14:creationId xmlns:p14="http://schemas.microsoft.com/office/powerpoint/2010/main" val="246205390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300-Level Courses</a:t>
            </a:r>
            <a:endParaRPr lang="en-US" sz="3600" dirty="0"/>
          </a:p>
        </p:txBody>
      </p:sp>
      <p:sp>
        <p:nvSpPr>
          <p:cNvPr id="3" name="Content Placeholder 2"/>
          <p:cNvSpPr>
            <a:spLocks noGrp="1"/>
          </p:cNvSpPr>
          <p:nvPr>
            <p:ph idx="1"/>
          </p:nvPr>
        </p:nvSpPr>
        <p:spPr>
          <a:xfrm>
            <a:off x="304800" y="1600200"/>
            <a:ext cx="8458200" cy="4800600"/>
          </a:xfrm>
        </p:spPr>
        <p:txBody>
          <a:bodyPr>
            <a:normAutofit fontScale="85000" lnSpcReduction="10000"/>
          </a:bodyPr>
          <a:lstStyle/>
          <a:p>
            <a:r>
              <a:rPr lang="en-US" dirty="0" smtClean="0"/>
              <a:t>Students select a course to increase a specific skill set and/or prepare for industry certification </a:t>
            </a:r>
            <a:endParaRPr lang="en-US" dirty="0"/>
          </a:p>
          <a:p>
            <a:r>
              <a:rPr lang="en-US" dirty="0" smtClean="0"/>
              <a:t>VCTP will pay industry certification exam fees in many cases </a:t>
            </a:r>
          </a:p>
          <a:p>
            <a:pPr lvl="1"/>
            <a:r>
              <a:rPr lang="en-US" dirty="0" smtClean="0"/>
              <a:t>see link below for supported certifications </a:t>
            </a:r>
          </a:p>
          <a:p>
            <a:pPr lvl="1"/>
            <a:r>
              <a:rPr lang="en-US" dirty="0" smtClean="0"/>
              <a:t>student must pass coursework, assigned practice exams, and be considered eligible to sit for the exam by the certifying agency</a:t>
            </a:r>
          </a:p>
          <a:p>
            <a:r>
              <a:rPr lang="en-US" baseline="0" dirty="0" smtClean="0"/>
              <a:t>Duration of course varies based on selected concentration</a:t>
            </a:r>
          </a:p>
          <a:p>
            <a:r>
              <a:rPr lang="en-US" dirty="0" smtClean="0"/>
              <a:t>Complete listing of courses found on our webpage </a:t>
            </a:r>
          </a:p>
          <a:p>
            <a:pPr lvl="1"/>
            <a:r>
              <a:rPr lang="en-US" i="1" dirty="0" smtClean="0">
                <a:solidFill>
                  <a:srgbClr val="FF6600"/>
                </a:solidFill>
                <a:hlinkClick r:id="rId3"/>
              </a:rPr>
              <a:t>http</a:t>
            </a:r>
            <a:r>
              <a:rPr lang="en-US" i="1" dirty="0">
                <a:solidFill>
                  <a:srgbClr val="FF6600"/>
                </a:solidFill>
                <a:hlinkClick r:id="rId3"/>
              </a:rPr>
              <a:t>://vets.syr.edu/employment/vctp-learning-paths</a:t>
            </a:r>
            <a:r>
              <a:rPr lang="en-US" i="1" dirty="0" smtClean="0">
                <a:solidFill>
                  <a:srgbClr val="FF6600"/>
                </a:solidFill>
                <a:hlinkClick r:id="rId3"/>
              </a:rPr>
              <a:t>/</a:t>
            </a:r>
            <a:r>
              <a:rPr lang="en-US" i="1" dirty="0" smtClean="0">
                <a:solidFill>
                  <a:srgbClr val="FF6600"/>
                </a:solidFill>
              </a:rPr>
              <a:t> </a:t>
            </a:r>
            <a:endParaRPr lang="en-US" i="1" baseline="0" dirty="0" smtClean="0">
              <a:solidFill>
                <a:srgbClr val="FF6600"/>
              </a:solidFill>
            </a:endParaRPr>
          </a:p>
        </p:txBody>
      </p:sp>
    </p:spTree>
    <p:extLst>
      <p:ext uri="{BB962C8B-B14F-4D97-AF65-F5344CB8AC3E}">
        <p14:creationId xmlns:p14="http://schemas.microsoft.com/office/powerpoint/2010/main" val="858483205"/>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30" descr="template_new"/>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4105398" y="777766"/>
            <a:ext cx="3362202" cy="523220"/>
          </a:xfrm>
          <a:prstGeom prst="rect">
            <a:avLst/>
          </a:prstGeom>
          <a:noFill/>
        </p:spPr>
        <p:txBody>
          <a:bodyPr wrap="none" rtlCol="0">
            <a:spAutoFit/>
          </a:bodyPr>
          <a:lstStyle/>
          <a:p>
            <a:pPr lvl="0" algn="ctr" fontAlgn="base">
              <a:spcBef>
                <a:spcPct val="0"/>
              </a:spcBef>
              <a:spcAft>
                <a:spcPct val="0"/>
              </a:spcAft>
              <a:defRPr/>
            </a:pPr>
            <a:r>
              <a:rPr lang="en-US" sz="2800" dirty="0">
                <a:solidFill>
                  <a:srgbClr val="002060"/>
                </a:solidFill>
                <a:latin typeface="Franklin Gothic Demi Cond"/>
              </a:rPr>
              <a:t>Achieving Certification </a:t>
            </a:r>
          </a:p>
        </p:txBody>
      </p:sp>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905000" y="863044"/>
            <a:ext cx="2057400" cy="344276"/>
          </a:xfrm>
          <a:prstGeom prst="rect">
            <a:avLst/>
          </a:prstGeom>
        </p:spPr>
      </p:pic>
      <p:sp>
        <p:nvSpPr>
          <p:cNvPr id="51" name="Rectangle 50"/>
          <p:cNvSpPr/>
          <p:nvPr/>
        </p:nvSpPr>
        <p:spPr>
          <a:xfrm>
            <a:off x="381000" y="1890355"/>
            <a:ext cx="8686800" cy="4891445"/>
          </a:xfrm>
          <a:prstGeom prst="rect">
            <a:avLst/>
          </a:prstGeom>
          <a:gradFill flip="none" rotWithShape="1">
            <a:gsLst>
              <a:gs pos="35000">
                <a:srgbClr val="FFFF00"/>
              </a:gs>
              <a:gs pos="0">
                <a:srgbClr val="00FF00"/>
              </a:gs>
              <a:gs pos="100000">
                <a:srgbClr val="FF0000"/>
              </a:gs>
              <a:gs pos="100000">
                <a:srgbClr val="FF0000"/>
              </a:gs>
              <a:gs pos="82000">
                <a:srgbClr val="FF0000"/>
              </a:gs>
            </a:gsLst>
            <a:lin ang="2400000" scaled="0"/>
            <a:tileRect/>
          </a:gradFill>
          <a:ln w="25400" cap="flat" cmpd="sng" algn="ctr">
            <a:solidFill>
              <a:srgbClr val="00206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002060"/>
              </a:solidFill>
              <a:effectLst/>
              <a:uLnTx/>
              <a:uFillTx/>
              <a:latin typeface="Franklin Gothic Book"/>
              <a:ea typeface="+mn-ea"/>
              <a:cs typeface="+mn-cs"/>
            </a:endParaRPr>
          </a:p>
        </p:txBody>
      </p:sp>
      <p:sp>
        <p:nvSpPr>
          <p:cNvPr id="52" name="TextBox 51"/>
          <p:cNvSpPr txBox="1"/>
          <p:nvPr/>
        </p:nvSpPr>
        <p:spPr>
          <a:xfrm>
            <a:off x="1295400" y="1535668"/>
            <a:ext cx="1524000" cy="369332"/>
          </a:xfrm>
          <a:prstGeom prst="rect">
            <a:avLst/>
          </a:prstGeom>
          <a:solidFill>
            <a:srgbClr val="92D050"/>
          </a:solidFill>
        </p:spPr>
        <p:txBody>
          <a:bodyPr wrap="square" rtlCol="0">
            <a:spAutoFit/>
          </a:bodyPr>
          <a:lstStyle/>
          <a:p>
            <a:pPr algn="ctr"/>
            <a:r>
              <a:rPr lang="en-US" b="1" dirty="0" smtClean="0">
                <a:solidFill>
                  <a:srgbClr val="FFFFFF"/>
                </a:solidFill>
                <a:latin typeface="Franklin Gothic Book"/>
              </a:rPr>
              <a:t>Entry Level </a:t>
            </a:r>
            <a:endParaRPr lang="en-US" b="1" dirty="0">
              <a:solidFill>
                <a:srgbClr val="FFFFFF"/>
              </a:solidFill>
              <a:latin typeface="Franklin Gothic Book"/>
            </a:endParaRPr>
          </a:p>
        </p:txBody>
      </p:sp>
      <p:sp>
        <p:nvSpPr>
          <p:cNvPr id="53" name="TextBox 52"/>
          <p:cNvSpPr txBox="1"/>
          <p:nvPr/>
        </p:nvSpPr>
        <p:spPr>
          <a:xfrm>
            <a:off x="4343400" y="1524000"/>
            <a:ext cx="1600200" cy="369332"/>
          </a:xfrm>
          <a:prstGeom prst="rect">
            <a:avLst/>
          </a:prstGeom>
          <a:solidFill>
            <a:srgbClr val="FFC000"/>
          </a:solidFill>
        </p:spPr>
        <p:txBody>
          <a:bodyPr wrap="square" rtlCol="0">
            <a:spAutoFit/>
          </a:bodyPr>
          <a:lstStyle/>
          <a:p>
            <a:pPr algn="ctr"/>
            <a:r>
              <a:rPr lang="en-US" b="1" dirty="0" smtClean="0">
                <a:solidFill>
                  <a:srgbClr val="FFFFFF"/>
                </a:solidFill>
                <a:latin typeface="Franklin Gothic Book"/>
              </a:rPr>
              <a:t>Intermediate </a:t>
            </a:r>
            <a:endParaRPr lang="en-US" b="1" dirty="0">
              <a:solidFill>
                <a:srgbClr val="FFFFFF"/>
              </a:solidFill>
              <a:latin typeface="Franklin Gothic Book"/>
            </a:endParaRPr>
          </a:p>
        </p:txBody>
      </p:sp>
      <p:sp>
        <p:nvSpPr>
          <p:cNvPr id="54" name="TextBox 53"/>
          <p:cNvSpPr txBox="1"/>
          <p:nvPr/>
        </p:nvSpPr>
        <p:spPr>
          <a:xfrm>
            <a:off x="7543800" y="1524000"/>
            <a:ext cx="1524000" cy="369332"/>
          </a:xfrm>
          <a:prstGeom prst="rect">
            <a:avLst/>
          </a:prstGeom>
          <a:solidFill>
            <a:srgbClr val="FF0000"/>
          </a:solidFill>
          <a:ln>
            <a:solidFill>
              <a:srgbClr val="FF0000"/>
            </a:solidFill>
          </a:ln>
        </p:spPr>
        <p:txBody>
          <a:bodyPr wrap="square" rtlCol="0">
            <a:spAutoFit/>
          </a:bodyPr>
          <a:lstStyle/>
          <a:p>
            <a:pPr algn="ctr"/>
            <a:r>
              <a:rPr lang="en-US" b="1" dirty="0" smtClean="0">
                <a:solidFill>
                  <a:srgbClr val="FFFFFF"/>
                </a:solidFill>
                <a:latin typeface="Franklin Gothic Book"/>
              </a:rPr>
              <a:t>Advanced</a:t>
            </a:r>
            <a:endParaRPr lang="en-US" b="1" dirty="0">
              <a:solidFill>
                <a:srgbClr val="FFFFFF"/>
              </a:solidFill>
              <a:latin typeface="Franklin Gothic Book"/>
            </a:endParaRPr>
          </a:p>
        </p:txBody>
      </p:sp>
      <p:sp>
        <p:nvSpPr>
          <p:cNvPr id="56" name="Content Placeholder 2">
            <a:hlinkClick r:id="rId5"/>
          </p:cNvPr>
          <p:cNvSpPr txBox="1">
            <a:spLocks/>
          </p:cNvSpPr>
          <p:nvPr/>
        </p:nvSpPr>
        <p:spPr bwMode="auto">
          <a:xfrm>
            <a:off x="2680470" y="3872257"/>
            <a:ext cx="2057400" cy="1394635"/>
          </a:xfrm>
          <a:prstGeom prst="rect">
            <a:avLst/>
          </a:prstGeom>
          <a:solidFill>
            <a:srgbClr val="FFFFFF">
              <a:alpha val="50196"/>
            </a:srgbClr>
          </a:solidFill>
          <a:ln w="19050">
            <a:solidFill>
              <a:srgbClr val="002060"/>
            </a:solidFill>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1000" b="1" i="0" u="none" strike="noStrike" kern="1200" cap="none" spc="0" normalizeH="0" baseline="0" noProof="0" dirty="0" smtClean="0">
                <a:ln>
                  <a:noFill/>
                </a:ln>
                <a:solidFill>
                  <a:srgbClr val="002060"/>
                </a:solidFill>
                <a:effectLst/>
                <a:uLnTx/>
                <a:uFillTx/>
                <a:latin typeface="Franklin Gothic Book"/>
                <a:ea typeface="+mn-ea"/>
                <a:cs typeface="+mn-cs"/>
              </a:rPr>
              <a:t>Network+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certification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validates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entry level knowledge of network technologies, installation &amp;</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 </a:t>
            </a:r>
            <a:r>
              <a:rPr kumimoji="0" lang="en-US" sz="1000" b="0" i="0" u="none" strike="noStrike" kern="1200" cap="none" spc="0" normalizeH="0" baseline="0" noProof="0" dirty="0" err="1" smtClean="0">
                <a:ln>
                  <a:noFill/>
                </a:ln>
                <a:solidFill>
                  <a:srgbClr val="002060"/>
                </a:solidFill>
                <a:effectLst/>
                <a:uLnTx/>
                <a:uFillTx/>
                <a:latin typeface="Franklin Gothic Book"/>
                <a:ea typeface="+mn-ea"/>
                <a:cs typeface="+mn-cs"/>
              </a:rPr>
              <a:t>config</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media and topologies, management, and security; recommended A+ certification and 9 months networking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experience</a:t>
            </a:r>
            <a:endParaRPr kumimoji="0" lang="en-US" sz="10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57" name="Content Placeholder 2">
            <a:hlinkClick r:id="rId6"/>
          </p:cNvPr>
          <p:cNvSpPr txBox="1">
            <a:spLocks/>
          </p:cNvSpPr>
          <p:nvPr/>
        </p:nvSpPr>
        <p:spPr bwMode="auto">
          <a:xfrm>
            <a:off x="543099" y="5343093"/>
            <a:ext cx="2057400" cy="1371600"/>
          </a:xfrm>
          <a:prstGeom prst="rect">
            <a:avLst/>
          </a:prstGeom>
          <a:solidFill>
            <a:srgbClr val="FFFFFF">
              <a:alpha val="50196"/>
            </a:srgbClr>
          </a:solidFill>
          <a:ln w="19050">
            <a:solidFill>
              <a:srgbClr val="002060"/>
            </a:solidFill>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1000" b="1" i="0" u="none" strike="noStrike" kern="1200" cap="none" spc="0" normalizeH="0" baseline="0" noProof="0" dirty="0" smtClean="0">
                <a:ln>
                  <a:noFill/>
                </a:ln>
                <a:solidFill>
                  <a:srgbClr val="002060"/>
                </a:solidFill>
                <a:effectLst/>
                <a:uLnTx/>
                <a:uFillTx/>
                <a:latin typeface="Franklin Gothic Book"/>
                <a:ea typeface="+mn-ea"/>
                <a:cs typeface="+mn-cs"/>
              </a:rPr>
              <a:t>Server</a:t>
            </a:r>
            <a:r>
              <a:rPr kumimoji="0" lang="en-US" sz="1000" b="1" i="0" u="none" strike="noStrike" kern="1200" cap="none" spc="0" normalizeH="0" baseline="0" noProof="0" dirty="0">
                <a:ln>
                  <a:noFill/>
                </a:ln>
                <a:solidFill>
                  <a:srgbClr val="002060"/>
                </a:solidFill>
                <a:effectLst/>
                <a:uLnTx/>
                <a:uFillTx/>
                <a:latin typeface="Franklin Gothic Book"/>
                <a:ea typeface="+mn-ea"/>
                <a:cs typeface="+mn-cs"/>
              </a:rPr>
              <a:t>+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certification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validates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knowledge in system hardware, software, storage, best practices in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IT environment, disaster recovery &amp;</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troubleshooting; recommended A+ certification and 18 months professional experience</a:t>
            </a:r>
          </a:p>
        </p:txBody>
      </p:sp>
      <p:sp>
        <p:nvSpPr>
          <p:cNvPr id="58" name="Content Placeholder 2">
            <a:hlinkClick r:id="rId7"/>
          </p:cNvPr>
          <p:cNvSpPr txBox="1">
            <a:spLocks/>
          </p:cNvSpPr>
          <p:nvPr/>
        </p:nvSpPr>
        <p:spPr bwMode="auto">
          <a:xfrm>
            <a:off x="2676699" y="5343093"/>
            <a:ext cx="2057400" cy="1371600"/>
          </a:xfrm>
          <a:prstGeom prst="rect">
            <a:avLst/>
          </a:prstGeom>
          <a:solidFill>
            <a:srgbClr val="FFFFFF">
              <a:alpha val="50196"/>
            </a:srgbClr>
          </a:solidFill>
          <a:ln w="19050">
            <a:solidFill>
              <a:srgbClr val="002060"/>
            </a:solidFill>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1000" b="1" i="0" u="none" strike="noStrike" kern="1200" cap="none" spc="0" normalizeH="0" baseline="0" noProof="0" dirty="0">
                <a:ln>
                  <a:noFill/>
                </a:ln>
                <a:solidFill>
                  <a:srgbClr val="002060"/>
                </a:solidFill>
                <a:effectLst/>
                <a:uLnTx/>
                <a:uFillTx/>
                <a:latin typeface="Franklin Gothic Book"/>
                <a:ea typeface="+mn-ea"/>
                <a:cs typeface="+mn-cs"/>
              </a:rPr>
              <a:t>Security+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certification validates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entry-level knowledge of Information Security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practices; recommended Network</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 certification and two years of technical networking experience, with an emphasis on security </a:t>
            </a:r>
          </a:p>
        </p:txBody>
      </p:sp>
      <p:sp>
        <p:nvSpPr>
          <p:cNvPr id="59" name="Content Placeholder 2">
            <a:hlinkClick r:id="rId8"/>
          </p:cNvPr>
          <p:cNvSpPr txBox="1">
            <a:spLocks/>
          </p:cNvSpPr>
          <p:nvPr/>
        </p:nvSpPr>
        <p:spPr bwMode="auto">
          <a:xfrm>
            <a:off x="4810299" y="5343094"/>
            <a:ext cx="2057400" cy="1371600"/>
          </a:xfrm>
          <a:prstGeom prst="rect">
            <a:avLst/>
          </a:prstGeom>
          <a:solidFill>
            <a:srgbClr val="FFFFFF">
              <a:alpha val="50196"/>
            </a:srgbClr>
          </a:solidFill>
          <a:ln w="19050">
            <a:solidFill>
              <a:srgbClr val="002060"/>
            </a:solidFill>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1000" b="1" i="0" u="none" strike="noStrike" kern="1200" cap="none" spc="0" normalizeH="0" baseline="0" noProof="0" dirty="0" smtClean="0">
                <a:ln>
                  <a:noFill/>
                </a:ln>
                <a:solidFill>
                  <a:srgbClr val="002060"/>
                </a:solidFill>
                <a:effectLst/>
                <a:uLnTx/>
                <a:uFillTx/>
                <a:latin typeface="Franklin Gothic Book"/>
                <a:ea typeface="+mn-ea"/>
                <a:cs typeface="+mn-cs"/>
              </a:rPr>
              <a:t>SSCP</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 (Systems Security Certified Practitioner) validates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knowledge and professional experience in Information Security practices; minimum 1 year experience </a:t>
            </a:r>
          </a:p>
        </p:txBody>
      </p:sp>
      <p:sp>
        <p:nvSpPr>
          <p:cNvPr id="60" name="Content Placeholder 2">
            <a:hlinkClick r:id="rId9"/>
          </p:cNvPr>
          <p:cNvSpPr txBox="1">
            <a:spLocks/>
          </p:cNvSpPr>
          <p:nvPr/>
        </p:nvSpPr>
        <p:spPr bwMode="auto">
          <a:xfrm>
            <a:off x="4810299" y="3872258"/>
            <a:ext cx="2057400" cy="1394634"/>
          </a:xfrm>
          <a:prstGeom prst="rect">
            <a:avLst/>
          </a:prstGeom>
          <a:solidFill>
            <a:srgbClr val="FFFFFF">
              <a:alpha val="50196"/>
            </a:srgbClr>
          </a:solidFill>
          <a:ln w="19050">
            <a:solidFill>
              <a:srgbClr val="002060"/>
            </a:solidFill>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1000" b="1" i="0" u="none" strike="noStrike" kern="1200" cap="none" spc="0" normalizeH="0" baseline="0" noProof="0" dirty="0">
                <a:ln>
                  <a:noFill/>
                </a:ln>
                <a:solidFill>
                  <a:srgbClr val="002060"/>
                </a:solidFill>
                <a:effectLst/>
                <a:uLnTx/>
                <a:uFillTx/>
                <a:latin typeface="Franklin Gothic Book"/>
                <a:ea typeface="+mn-ea"/>
                <a:cs typeface="+mn-cs"/>
              </a:rPr>
              <a:t>CCENT</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(Cisco Certified Entry Network Technician) validates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the ability to install, operate and troubleshoot a small enterprise branch network, including basic network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security; first step towards CCNA </a:t>
            </a:r>
            <a:endParaRPr kumimoji="0" lang="en-US" sz="10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61" name="Content Placeholder 2">
            <a:hlinkClick r:id="rId10"/>
          </p:cNvPr>
          <p:cNvSpPr txBox="1">
            <a:spLocks/>
          </p:cNvSpPr>
          <p:nvPr/>
        </p:nvSpPr>
        <p:spPr bwMode="auto">
          <a:xfrm>
            <a:off x="6943899" y="3872257"/>
            <a:ext cx="2057400" cy="1394635"/>
          </a:xfrm>
          <a:prstGeom prst="rect">
            <a:avLst/>
          </a:prstGeom>
          <a:solidFill>
            <a:srgbClr val="FFFFFF">
              <a:alpha val="50196"/>
            </a:srgbClr>
          </a:solidFill>
          <a:ln w="19050">
            <a:solidFill>
              <a:srgbClr val="002060"/>
            </a:solidFill>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1000" b="1" i="0" u="none" strike="noStrike" kern="1200" cap="none" spc="0" normalizeH="0" baseline="0" noProof="0" dirty="0" smtClean="0">
                <a:ln>
                  <a:noFill/>
                </a:ln>
                <a:solidFill>
                  <a:srgbClr val="002060"/>
                </a:solidFill>
                <a:effectLst/>
                <a:uLnTx/>
                <a:uFillTx/>
                <a:latin typeface="Franklin Gothic Book"/>
                <a:ea typeface="+mn-ea"/>
                <a:cs typeface="+mn-cs"/>
              </a:rPr>
              <a:t>CCNA</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 (Cisco Certified Network Associate) validates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the ability to install, configure, operate, and troubleshoot medium-size routed and switched networks; recommended 1-3 years professional experience</a:t>
            </a:r>
          </a:p>
        </p:txBody>
      </p:sp>
      <p:sp>
        <p:nvSpPr>
          <p:cNvPr id="62" name="Content Placeholder 2">
            <a:hlinkClick r:id="rId11"/>
          </p:cNvPr>
          <p:cNvSpPr txBox="1">
            <a:spLocks/>
          </p:cNvSpPr>
          <p:nvPr/>
        </p:nvSpPr>
        <p:spPr bwMode="auto">
          <a:xfrm>
            <a:off x="6943899" y="5343094"/>
            <a:ext cx="2057400" cy="1371600"/>
          </a:xfrm>
          <a:prstGeom prst="rect">
            <a:avLst/>
          </a:prstGeom>
          <a:solidFill>
            <a:srgbClr val="FFFFFF">
              <a:alpha val="50196"/>
            </a:srgbClr>
          </a:solidFill>
          <a:ln w="19050">
            <a:solidFill>
              <a:srgbClr val="002060"/>
            </a:solidFill>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1000" b="1" i="0" u="none" strike="noStrike" kern="1200" cap="none" spc="0" normalizeH="0" baseline="0" noProof="0" dirty="0" smtClean="0">
                <a:ln>
                  <a:noFill/>
                </a:ln>
                <a:solidFill>
                  <a:srgbClr val="002060"/>
                </a:solidFill>
                <a:effectLst/>
                <a:uLnTx/>
                <a:uFillTx/>
                <a:latin typeface="Franklin Gothic Book"/>
                <a:ea typeface="+mn-ea"/>
                <a:cs typeface="+mn-cs"/>
              </a:rPr>
              <a:t>CISSP</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  (Certified Information Systems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Security Professional)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validates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knowledge and professional experience in Information Security practices; minimum 5 years’ experience</a:t>
            </a:r>
          </a:p>
        </p:txBody>
      </p:sp>
      <p:sp>
        <p:nvSpPr>
          <p:cNvPr id="63" name="Content Placeholder 2">
            <a:hlinkClick r:id="rId12"/>
          </p:cNvPr>
          <p:cNvSpPr txBox="1">
            <a:spLocks/>
          </p:cNvSpPr>
          <p:nvPr/>
        </p:nvSpPr>
        <p:spPr bwMode="auto">
          <a:xfrm>
            <a:off x="543099" y="3873990"/>
            <a:ext cx="2057400" cy="1392902"/>
          </a:xfrm>
          <a:prstGeom prst="rect">
            <a:avLst/>
          </a:prstGeom>
          <a:solidFill>
            <a:srgbClr val="FFFFFF">
              <a:alpha val="50196"/>
            </a:srgbClr>
          </a:solidFill>
          <a:ln w="19050">
            <a:solidFill>
              <a:srgbClr val="002060"/>
            </a:solidFill>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1000" b="1" i="0" u="none" strike="noStrike" kern="1200" cap="none" spc="0" normalizeH="0" baseline="0" noProof="0" dirty="0" err="1" smtClean="0">
                <a:ln>
                  <a:noFill/>
                </a:ln>
                <a:solidFill>
                  <a:srgbClr val="002060"/>
                </a:solidFill>
                <a:effectLst/>
                <a:uLnTx/>
                <a:uFillTx/>
                <a:latin typeface="Franklin Gothic Book"/>
                <a:ea typeface="+mn-ea"/>
                <a:cs typeface="+mn-cs"/>
              </a:rPr>
              <a:t>CompTIA</a:t>
            </a:r>
            <a:r>
              <a:rPr kumimoji="0" lang="en-US" sz="1000" b="1" i="0" u="none" strike="noStrike" kern="1200" cap="none" spc="0" normalizeH="0" baseline="0" noProof="0" dirty="0" smtClean="0">
                <a:ln>
                  <a:noFill/>
                </a:ln>
                <a:solidFill>
                  <a:srgbClr val="002060"/>
                </a:solidFill>
                <a:effectLst/>
                <a:uLnTx/>
                <a:uFillTx/>
                <a:latin typeface="Franklin Gothic Book"/>
                <a:ea typeface="+mn-ea"/>
                <a:cs typeface="+mn-cs"/>
              </a:rPr>
              <a:t> A+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certification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is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the starting point for a career in IT. The </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exams cover </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maintenance of PCs, mobile devices, laptops, operating systems &amp;</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 printers</a:t>
            </a:r>
            <a:r>
              <a:rPr kumimoji="0" lang="en-US" sz="1000" b="0" i="0" u="none" strike="noStrike" kern="1200" cap="none" spc="0" normalizeH="0" baseline="0" noProof="0" dirty="0">
                <a:ln>
                  <a:noFill/>
                </a:ln>
                <a:solidFill>
                  <a:srgbClr val="002060"/>
                </a:solidFill>
                <a:effectLst/>
                <a:uLnTx/>
                <a:uFillTx/>
                <a:latin typeface="Franklin Gothic Book"/>
                <a:ea typeface="+mn-ea"/>
                <a:cs typeface="+mn-cs"/>
              </a:rPr>
              <a:t>;</a:t>
            </a:r>
            <a:r>
              <a:rPr kumimoji="0" lang="en-US" sz="1000" b="0" i="0" u="none" strike="noStrike" kern="1200" cap="none" spc="0" normalizeH="0" baseline="0" noProof="0" dirty="0" smtClean="0">
                <a:ln>
                  <a:noFill/>
                </a:ln>
                <a:solidFill>
                  <a:srgbClr val="002060"/>
                </a:solidFill>
                <a:effectLst/>
                <a:uLnTx/>
                <a:uFillTx/>
                <a:latin typeface="Franklin Gothic Book"/>
                <a:ea typeface="+mn-ea"/>
                <a:cs typeface="+mn-cs"/>
              </a:rPr>
              <a:t> Cert consists of two exams, no professional experience requirements </a:t>
            </a:r>
            <a:endParaRPr kumimoji="0" lang="en-US" sz="1000" b="0" i="0" u="none" strike="noStrike" kern="1200" cap="none" spc="0" normalizeH="0" baseline="0" noProof="0" dirty="0">
              <a:ln>
                <a:noFill/>
              </a:ln>
              <a:solidFill>
                <a:srgbClr val="002060"/>
              </a:solidFill>
              <a:effectLst/>
              <a:uLnTx/>
              <a:uFillTx/>
              <a:latin typeface="Franklin Gothic Book"/>
              <a:ea typeface="+mn-ea"/>
              <a:cs typeface="+mn-cs"/>
            </a:endParaRPr>
          </a:p>
        </p:txBody>
      </p:sp>
      <p:sp>
        <p:nvSpPr>
          <p:cNvPr id="65" name="TextBox 64"/>
          <p:cNvSpPr txBox="1"/>
          <p:nvPr/>
        </p:nvSpPr>
        <p:spPr>
          <a:xfrm>
            <a:off x="152400" y="1219200"/>
            <a:ext cx="8848899" cy="276999"/>
          </a:xfrm>
          <a:prstGeom prst="rect">
            <a:avLst/>
          </a:prstGeom>
          <a:noFill/>
        </p:spPr>
        <p:txBody>
          <a:bodyPr wrap="square" rtlCol="0">
            <a:spAutoFit/>
          </a:bodyPr>
          <a:lstStyle/>
          <a:p>
            <a:r>
              <a:rPr lang="en-US" sz="1200" i="1" dirty="0" smtClean="0">
                <a:solidFill>
                  <a:srgbClr val="002060"/>
                </a:solidFill>
                <a:latin typeface="Franklin Gothic Book"/>
              </a:rPr>
              <a:t>Diagram is for illustrative purposes only and does not reflect all requirements for certification, or our complete offering in training</a:t>
            </a:r>
            <a:endParaRPr lang="en-US" sz="1200" i="1" dirty="0">
              <a:solidFill>
                <a:srgbClr val="002060"/>
              </a:solidFill>
              <a:latin typeface="Franklin Gothic Book"/>
            </a:endParaRPr>
          </a:p>
        </p:txBody>
      </p:sp>
      <p:sp>
        <p:nvSpPr>
          <p:cNvPr id="66" name="TextBox 65">
            <a:hlinkClick r:id="rId13"/>
          </p:cNvPr>
          <p:cNvSpPr txBox="1"/>
          <p:nvPr/>
        </p:nvSpPr>
        <p:spPr>
          <a:xfrm>
            <a:off x="543099" y="2803431"/>
            <a:ext cx="2752899" cy="1015663"/>
          </a:xfrm>
          <a:prstGeom prst="rect">
            <a:avLst/>
          </a:prstGeom>
          <a:solidFill>
            <a:srgbClr val="FFFFFF">
              <a:alpha val="50196"/>
            </a:srgbClr>
          </a:solidFill>
          <a:ln w="19050">
            <a:solidFill>
              <a:srgbClr val="00206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002060"/>
                </a:solidFill>
                <a:effectLst/>
                <a:uLnTx/>
                <a:uFillTx/>
                <a:latin typeface="Franklin Gothic Book"/>
              </a:rPr>
              <a:t>CAPM</a:t>
            </a:r>
            <a:r>
              <a:rPr kumimoji="0" lang="en-US" sz="1000" b="0" i="0" u="none" strike="noStrike" kern="0" cap="none" spc="0" normalizeH="0" baseline="0" noProof="0" dirty="0" smtClean="0">
                <a:ln>
                  <a:noFill/>
                </a:ln>
                <a:solidFill>
                  <a:srgbClr val="002060"/>
                </a:solidFill>
                <a:effectLst/>
                <a:uLnTx/>
                <a:uFillTx/>
                <a:latin typeface="Franklin Gothic Book"/>
              </a:rPr>
              <a:t> (Certified Associate in Project Management) requires at least 1500 hours of project experience </a:t>
            </a:r>
            <a:r>
              <a:rPr kumimoji="0" lang="en-US" sz="1000" b="1" i="0" u="none" strike="noStrike" kern="0" cap="none" spc="0" normalizeH="0" baseline="0" noProof="0" dirty="0" smtClean="0">
                <a:ln>
                  <a:noFill/>
                </a:ln>
                <a:solidFill>
                  <a:srgbClr val="002060"/>
                </a:solidFill>
                <a:effectLst/>
                <a:uLnTx/>
                <a:uFillTx/>
                <a:latin typeface="Franklin Gothic Book"/>
              </a:rPr>
              <a:t>OR</a:t>
            </a:r>
            <a:r>
              <a:rPr kumimoji="0" lang="en-US" sz="1000" b="0" i="0" u="none" strike="noStrike" kern="0" cap="none" spc="0" normalizeH="0" baseline="0" noProof="0" dirty="0" smtClean="0">
                <a:ln>
                  <a:noFill/>
                </a:ln>
                <a:solidFill>
                  <a:srgbClr val="002060"/>
                </a:solidFill>
                <a:effectLst/>
                <a:uLnTx/>
                <a:uFillTx/>
                <a:latin typeface="Franklin Gothic Book"/>
              </a:rPr>
              <a:t> 23 hours of project management education by the time they sit for the exam (our program meets this requirement</a:t>
            </a:r>
            <a:r>
              <a:rPr kumimoji="0" lang="en-US" sz="900" b="0" i="0" u="none" strike="noStrike" kern="0" cap="none" spc="0" normalizeH="0" baseline="0" noProof="0" dirty="0" smtClean="0">
                <a:ln>
                  <a:noFill/>
                </a:ln>
                <a:solidFill>
                  <a:srgbClr val="002060"/>
                </a:solidFill>
                <a:effectLst/>
                <a:uLnTx/>
                <a:uFillTx/>
                <a:latin typeface="Franklin Gothic Book"/>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smtClean="0">
              <a:ln>
                <a:noFill/>
              </a:ln>
              <a:solidFill>
                <a:srgbClr val="002060"/>
              </a:solidFill>
              <a:effectLst/>
              <a:uLnTx/>
              <a:uFillTx/>
              <a:latin typeface="Franklin Gothic Book"/>
            </a:endParaRPr>
          </a:p>
        </p:txBody>
      </p:sp>
      <p:sp>
        <p:nvSpPr>
          <p:cNvPr id="67" name="TextBox 66">
            <a:hlinkClick r:id="rId14"/>
          </p:cNvPr>
          <p:cNvSpPr txBox="1"/>
          <p:nvPr/>
        </p:nvSpPr>
        <p:spPr>
          <a:xfrm>
            <a:off x="3398035" y="2803431"/>
            <a:ext cx="2752899" cy="1015663"/>
          </a:xfrm>
          <a:prstGeom prst="rect">
            <a:avLst/>
          </a:prstGeom>
          <a:solidFill>
            <a:srgbClr val="FFFFFF">
              <a:alpha val="50196"/>
            </a:srgbClr>
          </a:solidFill>
          <a:ln w="19050">
            <a:solidFill>
              <a:srgbClr val="00206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002060"/>
                </a:solidFill>
                <a:effectLst/>
                <a:uLnTx/>
                <a:uFillTx/>
                <a:latin typeface="Franklin Gothic Book"/>
              </a:rPr>
              <a:t>Six Sigma Green Belt </a:t>
            </a:r>
            <a:r>
              <a:rPr kumimoji="0" lang="en-US" sz="1000" b="0" i="0" u="none" strike="noStrike" kern="0" cap="none" spc="0" normalizeH="0" baseline="0" noProof="0" dirty="0" smtClean="0">
                <a:ln>
                  <a:noFill/>
                </a:ln>
                <a:solidFill>
                  <a:srgbClr val="002060"/>
                </a:solidFill>
                <a:effectLst/>
                <a:uLnTx/>
                <a:uFillTx/>
                <a:latin typeface="Franklin Gothic Book"/>
              </a:rPr>
              <a:t>(SSGB) certification Validates knowledge and professional experience of data collection and analysis for Six Sigma projects; required 3 years professional experience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smtClean="0">
              <a:ln>
                <a:noFill/>
              </a:ln>
              <a:solidFill>
                <a:srgbClr val="002060"/>
              </a:solidFill>
              <a:effectLst/>
              <a:uLnTx/>
              <a:uFillTx/>
              <a:latin typeface="Franklin Gothic Book"/>
            </a:endParaRPr>
          </a:p>
        </p:txBody>
      </p:sp>
      <p:sp>
        <p:nvSpPr>
          <p:cNvPr id="68" name="TextBox 67">
            <a:hlinkClick r:id="rId15"/>
          </p:cNvPr>
          <p:cNvSpPr txBox="1"/>
          <p:nvPr/>
        </p:nvSpPr>
        <p:spPr>
          <a:xfrm>
            <a:off x="6248400" y="2803431"/>
            <a:ext cx="2752899" cy="1015663"/>
          </a:xfrm>
          <a:prstGeom prst="rect">
            <a:avLst/>
          </a:prstGeom>
          <a:solidFill>
            <a:srgbClr val="FFFFFF">
              <a:alpha val="50196"/>
            </a:srgbClr>
          </a:solidFill>
          <a:ln w="19050">
            <a:solidFill>
              <a:srgbClr val="00206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002060"/>
                </a:solidFill>
                <a:effectLst/>
                <a:uLnTx/>
                <a:uFillTx/>
                <a:latin typeface="Franklin Gothic Book"/>
              </a:rPr>
              <a:t>PMP</a:t>
            </a:r>
            <a:r>
              <a:rPr kumimoji="0" lang="en-US" sz="1000" b="0" i="0" u="none" strike="noStrike" kern="0" cap="none" spc="0" normalizeH="0" baseline="0" noProof="0" dirty="0" smtClean="0">
                <a:ln>
                  <a:noFill/>
                </a:ln>
                <a:solidFill>
                  <a:srgbClr val="002060"/>
                </a:solidFill>
                <a:effectLst/>
                <a:uLnTx/>
                <a:uFillTx/>
                <a:latin typeface="Franklin Gothic Book"/>
              </a:rPr>
              <a:t> (Project </a:t>
            </a:r>
            <a:r>
              <a:rPr kumimoji="0" lang="en-US" sz="1000" b="0" i="0" u="none" strike="noStrike" kern="0" cap="none" spc="0" normalizeH="0" baseline="0" noProof="0" dirty="0" err="1" smtClean="0">
                <a:ln>
                  <a:noFill/>
                </a:ln>
                <a:solidFill>
                  <a:srgbClr val="002060"/>
                </a:solidFill>
                <a:effectLst/>
                <a:uLnTx/>
                <a:uFillTx/>
                <a:latin typeface="Franklin Gothic Book"/>
              </a:rPr>
              <a:t>Mgmt</a:t>
            </a:r>
            <a:r>
              <a:rPr kumimoji="0" lang="en-US" sz="1000" b="0" i="0" u="none" strike="noStrike" kern="0" cap="none" spc="0" normalizeH="0" baseline="0" noProof="0" dirty="0" smtClean="0">
                <a:ln>
                  <a:noFill/>
                </a:ln>
                <a:solidFill>
                  <a:srgbClr val="002060"/>
                </a:solidFill>
                <a:effectLst/>
                <a:uLnTx/>
                <a:uFillTx/>
                <a:latin typeface="Franklin Gothic Book"/>
              </a:rPr>
              <a:t> Professional) requires 5 </a:t>
            </a:r>
            <a:r>
              <a:rPr kumimoji="0" lang="en-US" sz="1000" b="0" i="0" u="none" strike="noStrike" kern="0" cap="none" spc="0" normalizeH="0" baseline="0" noProof="0" dirty="0" err="1" smtClean="0">
                <a:ln>
                  <a:noFill/>
                </a:ln>
                <a:solidFill>
                  <a:srgbClr val="002060"/>
                </a:solidFill>
                <a:effectLst/>
                <a:uLnTx/>
                <a:uFillTx/>
                <a:latin typeface="Franklin Gothic Book"/>
              </a:rPr>
              <a:t>yrs</a:t>
            </a:r>
            <a:r>
              <a:rPr kumimoji="0" lang="en-US" sz="1000" b="0" i="0" u="none" strike="noStrike" kern="0" cap="none" spc="0" normalizeH="0" baseline="0" noProof="0" dirty="0" smtClean="0">
                <a:ln>
                  <a:noFill/>
                </a:ln>
                <a:solidFill>
                  <a:srgbClr val="002060"/>
                </a:solidFill>
                <a:effectLst/>
                <a:uLnTx/>
                <a:uFillTx/>
                <a:latin typeface="Franklin Gothic Book"/>
              </a:rPr>
              <a:t> of project </a:t>
            </a:r>
            <a:r>
              <a:rPr kumimoji="0" lang="en-US" sz="1000" b="0" i="0" u="none" strike="noStrike" kern="0" cap="none" spc="0" normalizeH="0" baseline="0" noProof="0" dirty="0" err="1" smtClean="0">
                <a:ln>
                  <a:noFill/>
                </a:ln>
                <a:solidFill>
                  <a:srgbClr val="002060"/>
                </a:solidFill>
                <a:effectLst/>
                <a:uLnTx/>
                <a:uFillTx/>
                <a:latin typeface="Franklin Gothic Book"/>
              </a:rPr>
              <a:t>mgmt</a:t>
            </a:r>
            <a:r>
              <a:rPr kumimoji="0" lang="en-US" sz="1000" b="0" i="0" u="none" strike="noStrike" kern="0" cap="none" spc="0" normalizeH="0" baseline="0" noProof="0" dirty="0" smtClean="0">
                <a:ln>
                  <a:noFill/>
                </a:ln>
                <a:solidFill>
                  <a:srgbClr val="002060"/>
                </a:solidFill>
                <a:effectLst/>
                <a:uLnTx/>
                <a:uFillTx/>
                <a:latin typeface="Franklin Gothic Book"/>
              </a:rPr>
              <a:t> experience, with 7,500 </a:t>
            </a:r>
            <a:r>
              <a:rPr kumimoji="0" lang="en-US" sz="1000" b="0" i="0" u="none" strike="noStrike" kern="0" cap="none" spc="0" normalizeH="0" baseline="0" noProof="0" dirty="0" err="1" smtClean="0">
                <a:ln>
                  <a:noFill/>
                </a:ln>
                <a:solidFill>
                  <a:srgbClr val="002060"/>
                </a:solidFill>
                <a:effectLst/>
                <a:uLnTx/>
                <a:uFillTx/>
                <a:latin typeface="Franklin Gothic Book"/>
              </a:rPr>
              <a:t>hrs</a:t>
            </a:r>
            <a:r>
              <a:rPr kumimoji="0" lang="en-US" sz="1000" b="0" i="0" u="none" strike="noStrike" kern="0" cap="none" spc="0" normalizeH="0" baseline="0" noProof="0" dirty="0" smtClean="0">
                <a:ln>
                  <a:noFill/>
                </a:ln>
                <a:solidFill>
                  <a:srgbClr val="002060"/>
                </a:solidFill>
                <a:effectLst/>
                <a:uLnTx/>
                <a:uFillTx/>
                <a:latin typeface="Franklin Gothic Book"/>
              </a:rPr>
              <a:t> leading projects &amp; 35 </a:t>
            </a:r>
            <a:r>
              <a:rPr kumimoji="0" lang="en-US" sz="1000" b="0" i="0" u="none" strike="noStrike" kern="0" cap="none" spc="0" normalizeH="0" baseline="0" noProof="0" dirty="0" err="1" smtClean="0">
                <a:ln>
                  <a:noFill/>
                </a:ln>
                <a:solidFill>
                  <a:srgbClr val="002060"/>
                </a:solidFill>
                <a:effectLst/>
                <a:uLnTx/>
                <a:uFillTx/>
                <a:latin typeface="Franklin Gothic Book"/>
              </a:rPr>
              <a:t>hrs</a:t>
            </a:r>
            <a:r>
              <a:rPr kumimoji="0" lang="en-US" sz="1000" b="0" i="0" u="none" strike="noStrike" kern="0" cap="none" spc="0" normalizeH="0" baseline="0" noProof="0" dirty="0" smtClean="0">
                <a:ln>
                  <a:noFill/>
                </a:ln>
                <a:solidFill>
                  <a:srgbClr val="002060"/>
                </a:solidFill>
                <a:effectLst/>
                <a:uLnTx/>
                <a:uFillTx/>
                <a:latin typeface="Franklin Gothic Book"/>
              </a:rPr>
              <a:t> of project </a:t>
            </a:r>
            <a:r>
              <a:rPr kumimoji="0" lang="en-US" sz="1000" b="0" i="0" u="none" strike="noStrike" kern="0" cap="none" spc="0" normalizeH="0" baseline="0" noProof="0" dirty="0" err="1" smtClean="0">
                <a:ln>
                  <a:noFill/>
                </a:ln>
                <a:solidFill>
                  <a:srgbClr val="002060"/>
                </a:solidFill>
                <a:effectLst/>
                <a:uLnTx/>
                <a:uFillTx/>
                <a:latin typeface="Franklin Gothic Book"/>
              </a:rPr>
              <a:t>mgmt</a:t>
            </a:r>
            <a:r>
              <a:rPr kumimoji="0" lang="en-US" sz="1000" b="0" i="0" u="none" strike="noStrike" kern="0" cap="none" spc="0" normalizeH="0" baseline="0" noProof="0" dirty="0" smtClean="0">
                <a:ln>
                  <a:noFill/>
                </a:ln>
                <a:solidFill>
                  <a:srgbClr val="002060"/>
                </a:solidFill>
                <a:effectLst/>
                <a:uLnTx/>
                <a:uFillTx/>
                <a:latin typeface="Franklin Gothic Book"/>
              </a:rPr>
              <a:t> education </a:t>
            </a:r>
            <a:r>
              <a:rPr kumimoji="0" lang="en-US" sz="1000" b="1" i="0" u="none" strike="noStrike" kern="0" cap="none" spc="0" normalizeH="0" baseline="0" noProof="0" dirty="0" smtClean="0">
                <a:ln>
                  <a:noFill/>
                </a:ln>
                <a:solidFill>
                  <a:srgbClr val="002060"/>
                </a:solidFill>
                <a:effectLst/>
                <a:uLnTx/>
                <a:uFillTx/>
                <a:latin typeface="Franklin Gothic Book"/>
              </a:rPr>
              <a:t>OR </a:t>
            </a:r>
            <a:r>
              <a:rPr kumimoji="0" lang="en-US" sz="1000" b="0" i="0" u="none" strike="noStrike" kern="0" cap="none" spc="0" normalizeH="0" baseline="0" noProof="0" dirty="0" smtClean="0">
                <a:ln>
                  <a:noFill/>
                </a:ln>
                <a:solidFill>
                  <a:srgbClr val="002060"/>
                </a:solidFill>
                <a:effectLst/>
                <a:uLnTx/>
                <a:uFillTx/>
                <a:latin typeface="Franklin Gothic Book"/>
              </a:rPr>
              <a:t>A  4-yr degree and 3 </a:t>
            </a:r>
            <a:r>
              <a:rPr kumimoji="0" lang="en-US" sz="1000" b="0" i="0" u="none" strike="noStrike" kern="0" cap="none" spc="0" normalizeH="0" baseline="0" noProof="0" dirty="0" err="1" smtClean="0">
                <a:ln>
                  <a:noFill/>
                </a:ln>
                <a:solidFill>
                  <a:srgbClr val="002060"/>
                </a:solidFill>
                <a:effectLst/>
                <a:uLnTx/>
                <a:uFillTx/>
                <a:latin typeface="Franklin Gothic Book"/>
              </a:rPr>
              <a:t>yrs</a:t>
            </a:r>
            <a:r>
              <a:rPr kumimoji="0" lang="en-US" sz="1000" b="0" i="0" u="none" strike="noStrike" kern="0" cap="none" spc="0" normalizeH="0" baseline="0" noProof="0" dirty="0" smtClean="0">
                <a:ln>
                  <a:noFill/>
                </a:ln>
                <a:solidFill>
                  <a:srgbClr val="002060"/>
                </a:solidFill>
                <a:effectLst/>
                <a:uLnTx/>
                <a:uFillTx/>
                <a:latin typeface="Franklin Gothic Book"/>
              </a:rPr>
              <a:t> of project </a:t>
            </a:r>
            <a:r>
              <a:rPr kumimoji="0" lang="en-US" sz="1000" b="0" i="0" u="none" strike="noStrike" kern="0" cap="none" spc="0" normalizeH="0" baseline="0" noProof="0" dirty="0" err="1" smtClean="0">
                <a:ln>
                  <a:noFill/>
                </a:ln>
                <a:solidFill>
                  <a:srgbClr val="002060"/>
                </a:solidFill>
                <a:effectLst/>
                <a:uLnTx/>
                <a:uFillTx/>
                <a:latin typeface="Franklin Gothic Book"/>
              </a:rPr>
              <a:t>mgmt</a:t>
            </a:r>
            <a:r>
              <a:rPr kumimoji="0" lang="en-US" sz="1000" b="0" i="0" u="none" strike="noStrike" kern="0" cap="none" spc="0" normalizeH="0" baseline="0" noProof="0" dirty="0" smtClean="0">
                <a:ln>
                  <a:noFill/>
                </a:ln>
                <a:solidFill>
                  <a:srgbClr val="002060"/>
                </a:solidFill>
                <a:effectLst/>
                <a:uLnTx/>
                <a:uFillTx/>
                <a:latin typeface="Franklin Gothic Book"/>
              </a:rPr>
              <a:t> experience, w/ 4,500 </a:t>
            </a:r>
            <a:r>
              <a:rPr kumimoji="0" lang="en-US" sz="1000" b="0" i="0" u="none" strike="noStrike" kern="0" cap="none" spc="0" normalizeH="0" baseline="0" noProof="0" dirty="0" err="1" smtClean="0">
                <a:ln>
                  <a:noFill/>
                </a:ln>
                <a:solidFill>
                  <a:srgbClr val="002060"/>
                </a:solidFill>
                <a:effectLst/>
                <a:uLnTx/>
                <a:uFillTx/>
                <a:latin typeface="Franklin Gothic Book"/>
              </a:rPr>
              <a:t>hrs</a:t>
            </a:r>
            <a:r>
              <a:rPr kumimoji="0" lang="en-US" sz="1000" b="0" i="0" u="none" strike="noStrike" kern="0" cap="none" spc="0" normalizeH="0" baseline="0" noProof="0" dirty="0" smtClean="0">
                <a:ln>
                  <a:noFill/>
                </a:ln>
                <a:solidFill>
                  <a:srgbClr val="002060"/>
                </a:solidFill>
                <a:effectLst/>
                <a:uLnTx/>
                <a:uFillTx/>
                <a:latin typeface="Franklin Gothic Book"/>
              </a:rPr>
              <a:t> leading  projects &amp; 35 </a:t>
            </a:r>
            <a:r>
              <a:rPr kumimoji="0" lang="en-US" sz="1000" b="0" i="0" u="none" strike="noStrike" kern="0" cap="none" spc="0" normalizeH="0" baseline="0" noProof="0" dirty="0" err="1" smtClean="0">
                <a:ln>
                  <a:noFill/>
                </a:ln>
                <a:solidFill>
                  <a:srgbClr val="002060"/>
                </a:solidFill>
                <a:effectLst/>
                <a:uLnTx/>
                <a:uFillTx/>
                <a:latin typeface="Franklin Gothic Book"/>
              </a:rPr>
              <a:t>hrs</a:t>
            </a:r>
            <a:r>
              <a:rPr kumimoji="0" lang="en-US" sz="1000" b="0" i="0" u="none" strike="noStrike" kern="0" cap="none" spc="0" normalizeH="0" baseline="0" noProof="0" dirty="0" smtClean="0">
                <a:ln>
                  <a:noFill/>
                </a:ln>
                <a:solidFill>
                  <a:srgbClr val="002060"/>
                </a:solidFill>
                <a:effectLst/>
                <a:uLnTx/>
                <a:uFillTx/>
                <a:latin typeface="Franklin Gothic Book"/>
              </a:rPr>
              <a:t> project </a:t>
            </a:r>
            <a:r>
              <a:rPr kumimoji="0" lang="en-US" sz="1000" b="0" i="0" u="none" strike="noStrike" kern="0" cap="none" spc="0" normalizeH="0" baseline="0" noProof="0" dirty="0" err="1" smtClean="0">
                <a:ln>
                  <a:noFill/>
                </a:ln>
                <a:solidFill>
                  <a:srgbClr val="002060"/>
                </a:solidFill>
                <a:effectLst/>
                <a:uLnTx/>
                <a:uFillTx/>
                <a:latin typeface="Franklin Gothic Book"/>
              </a:rPr>
              <a:t>mgmt</a:t>
            </a:r>
            <a:r>
              <a:rPr kumimoji="0" lang="en-US" sz="1000" b="0" i="0" u="none" strike="noStrike" kern="0" cap="none" spc="0" normalizeH="0" baseline="0" noProof="0" smtClean="0">
                <a:ln>
                  <a:noFill/>
                </a:ln>
                <a:solidFill>
                  <a:srgbClr val="002060"/>
                </a:solidFill>
                <a:effectLst/>
                <a:uLnTx/>
                <a:uFillTx/>
                <a:latin typeface="Franklin Gothic Book"/>
              </a:rPr>
              <a:t> ed</a:t>
            </a:r>
            <a:endParaRPr kumimoji="0" lang="en-US" sz="1000" b="0" i="0" u="none" strike="noStrike" kern="0" cap="none" spc="0" normalizeH="0" baseline="0" noProof="0" dirty="0" smtClean="0">
              <a:ln>
                <a:noFill/>
              </a:ln>
              <a:solidFill>
                <a:srgbClr val="002060"/>
              </a:solidFill>
              <a:effectLst/>
              <a:uLnTx/>
              <a:uFillTx/>
              <a:latin typeface="Franklin Gothic Book"/>
            </a:endParaRPr>
          </a:p>
        </p:txBody>
      </p:sp>
      <p:sp>
        <p:nvSpPr>
          <p:cNvPr id="69" name="TextBox 68"/>
          <p:cNvSpPr txBox="1"/>
          <p:nvPr/>
        </p:nvSpPr>
        <p:spPr>
          <a:xfrm rot="16200000">
            <a:off x="-266075" y="3088124"/>
            <a:ext cx="1015663" cy="446276"/>
          </a:xfrm>
          <a:prstGeom prst="rect">
            <a:avLst/>
          </a:prstGeom>
          <a:solidFill>
            <a:srgbClr val="00206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rgbClr val="FFFFFF"/>
                </a:solidFill>
                <a:effectLst/>
                <a:uLnTx/>
                <a:uFillTx/>
                <a:latin typeface="Calibri" pitchFamily="34" charset="0"/>
              </a:rPr>
              <a:t>Project </a:t>
            </a:r>
            <a:r>
              <a:rPr kumimoji="0" lang="en-US" sz="1200" b="0" i="0" u="none" strike="noStrike" kern="0" cap="none" spc="0" normalizeH="0" baseline="0" noProof="0" dirty="0" smtClean="0">
                <a:ln>
                  <a:noFill/>
                </a:ln>
                <a:solidFill>
                  <a:srgbClr val="FFFFFF"/>
                </a:solidFill>
                <a:effectLst/>
                <a:uLnTx/>
                <a:uFillTx/>
                <a:latin typeface="Calibri" pitchFamily="34" charset="0"/>
              </a:rPr>
              <a:t>Management</a:t>
            </a:r>
            <a:endParaRPr kumimoji="0" lang="en-US" sz="1100" b="0" i="0" u="none" strike="noStrike" kern="0" cap="none" spc="0" normalizeH="0" baseline="0" noProof="0" dirty="0" smtClean="0">
              <a:ln>
                <a:noFill/>
              </a:ln>
              <a:solidFill>
                <a:srgbClr val="FFFFFF"/>
              </a:solidFill>
              <a:effectLst/>
              <a:uLnTx/>
              <a:uFillTx/>
              <a:latin typeface="Calibri" pitchFamily="34" charset="0"/>
            </a:endParaRPr>
          </a:p>
        </p:txBody>
      </p:sp>
      <p:sp>
        <p:nvSpPr>
          <p:cNvPr id="70" name="TextBox 69"/>
          <p:cNvSpPr txBox="1"/>
          <p:nvPr/>
        </p:nvSpPr>
        <p:spPr>
          <a:xfrm rot="16200000">
            <a:off x="-1179461" y="5062643"/>
            <a:ext cx="2842440" cy="461665"/>
          </a:xfrm>
          <a:prstGeom prst="rect">
            <a:avLst/>
          </a:prstGeom>
          <a:solidFill>
            <a:srgbClr val="00206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Calibri" pitchFamily="34" charset="0"/>
              </a:rPr>
              <a:t>Information</a:t>
            </a:r>
            <a:r>
              <a:rPr kumimoji="0" lang="en-US" sz="1200" b="1" i="0" u="none" strike="noStrike" kern="0" cap="none" spc="0" normalizeH="0" baseline="0" noProof="0" dirty="0" smtClean="0">
                <a:ln>
                  <a:noFill/>
                </a:ln>
                <a:solidFill>
                  <a:srgbClr val="FFFFFF"/>
                </a:solidFill>
                <a:effectLst/>
                <a:uLnTx/>
                <a:uFillTx/>
                <a:latin typeface="Calibri" pitchFamily="34" charset="0"/>
              </a:rPr>
              <a:t> </a:t>
            </a:r>
            <a:r>
              <a:rPr kumimoji="0" lang="en-US" sz="1200" b="0" i="0" u="none" strike="noStrike" kern="0" cap="none" spc="0" normalizeH="0" baseline="0" noProof="0" dirty="0" smtClean="0">
                <a:ln>
                  <a:noFill/>
                </a:ln>
                <a:solidFill>
                  <a:srgbClr val="FFFFFF"/>
                </a:solidFill>
                <a:effectLst/>
                <a:uLnTx/>
                <a:uFillTx/>
                <a:latin typeface="Calibri" pitchFamily="34" charset="0"/>
              </a:rPr>
              <a:t>Technology</a:t>
            </a:r>
            <a:r>
              <a:rPr kumimoji="0" lang="en-US" sz="1200" b="1" i="0" u="none" strike="noStrike" kern="0" cap="none" spc="0" normalizeH="0" baseline="0" noProof="0" dirty="0" smtClean="0">
                <a:ln>
                  <a:noFill/>
                </a:ln>
                <a:solidFill>
                  <a:srgbClr val="FFFFFF"/>
                </a:solidFill>
                <a:effectLst/>
                <a:uLnTx/>
                <a:uFillTx/>
                <a:latin typeface="Calibri"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srgbClr val="FFFFFF"/>
              </a:solidFill>
              <a:effectLst/>
              <a:uLnTx/>
              <a:uFillTx/>
              <a:latin typeface="Calibri" pitchFamily="34" charset="0"/>
            </a:endParaRPr>
          </a:p>
        </p:txBody>
      </p:sp>
      <p:sp>
        <p:nvSpPr>
          <p:cNvPr id="2" name="TextBox 1"/>
          <p:cNvSpPr txBox="1"/>
          <p:nvPr/>
        </p:nvSpPr>
        <p:spPr>
          <a:xfrm>
            <a:off x="5486400" y="6352401"/>
            <a:ext cx="3124200" cy="276999"/>
          </a:xfrm>
          <a:prstGeom prst="rect">
            <a:avLst/>
          </a:prstGeom>
          <a:solidFill>
            <a:schemeClr val="bg1"/>
          </a:solidFill>
          <a:ln>
            <a:solidFill>
              <a:schemeClr val="accent2"/>
            </a:solidFill>
          </a:ln>
        </p:spPr>
        <p:txBody>
          <a:bodyPr wrap="square" rtlCol="0">
            <a:spAutoFit/>
          </a:bodyPr>
          <a:lstStyle/>
          <a:p>
            <a:r>
              <a:rPr lang="en-US" sz="1200" i="1" dirty="0">
                <a:solidFill>
                  <a:srgbClr val="002060"/>
                </a:solidFill>
                <a:latin typeface="Franklin Gothic Book"/>
              </a:rPr>
              <a:t>(complete listing at vets.syr.edu/</a:t>
            </a:r>
            <a:r>
              <a:rPr lang="en-US" sz="1200" i="1" dirty="0" err="1">
                <a:solidFill>
                  <a:srgbClr val="002060"/>
                </a:solidFill>
                <a:latin typeface="Franklin Gothic Book"/>
              </a:rPr>
              <a:t>vctp</a:t>
            </a:r>
            <a:r>
              <a:rPr lang="en-US" sz="1200" i="1" dirty="0" smtClean="0">
                <a:solidFill>
                  <a:srgbClr val="002060"/>
                </a:solidFill>
                <a:latin typeface="Franklin Gothic Book"/>
              </a:rPr>
              <a:t>)</a:t>
            </a:r>
            <a:endParaRPr lang="en-US" sz="1200" i="1" dirty="0">
              <a:solidFill>
                <a:srgbClr val="002060"/>
              </a:solidFill>
              <a:latin typeface="Franklin Gothic Book"/>
            </a:endParaRPr>
          </a:p>
        </p:txBody>
      </p:sp>
      <p:sp>
        <p:nvSpPr>
          <p:cNvPr id="24" name="TextBox 23"/>
          <p:cNvSpPr txBox="1"/>
          <p:nvPr/>
        </p:nvSpPr>
        <p:spPr>
          <a:xfrm rot="16200000">
            <a:off x="-168546" y="2092909"/>
            <a:ext cx="835996" cy="430887"/>
          </a:xfrm>
          <a:prstGeom prst="rect">
            <a:avLst/>
          </a:prstGeom>
          <a:solidFill>
            <a:srgbClr val="00206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100" kern="0" dirty="0" smtClean="0">
                <a:solidFill>
                  <a:srgbClr val="FFFFFF"/>
                </a:solidFill>
                <a:latin typeface="Calibri" pitchFamily="34" charset="0"/>
              </a:rPr>
              <a:t>Human Resources</a:t>
            </a:r>
            <a:endParaRPr kumimoji="0" lang="en-US" sz="1100" b="0" i="0" u="none" strike="noStrike" kern="0" cap="none" spc="0" normalizeH="0" baseline="0" noProof="0" dirty="0" smtClean="0">
              <a:ln>
                <a:noFill/>
              </a:ln>
              <a:solidFill>
                <a:srgbClr val="FFFFFF"/>
              </a:solidFill>
              <a:effectLst/>
              <a:uLnTx/>
              <a:uFillTx/>
              <a:latin typeface="Calibri" pitchFamily="34" charset="0"/>
            </a:endParaRPr>
          </a:p>
        </p:txBody>
      </p:sp>
      <p:sp>
        <p:nvSpPr>
          <p:cNvPr id="25" name="TextBox 24">
            <a:hlinkClick r:id="rId16"/>
          </p:cNvPr>
          <p:cNvSpPr txBox="1"/>
          <p:nvPr/>
        </p:nvSpPr>
        <p:spPr>
          <a:xfrm>
            <a:off x="543097" y="1953127"/>
            <a:ext cx="4191002" cy="707886"/>
          </a:xfrm>
          <a:prstGeom prst="rect">
            <a:avLst/>
          </a:prstGeom>
          <a:solidFill>
            <a:srgbClr val="FFFFFF">
              <a:alpha val="50196"/>
            </a:srgbClr>
          </a:solidFill>
          <a:ln w="19050">
            <a:solidFill>
              <a:srgbClr val="00206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smtClean="0">
                <a:ln>
                  <a:noFill/>
                </a:ln>
                <a:solidFill>
                  <a:srgbClr val="002060"/>
                </a:solidFill>
                <a:effectLst/>
                <a:uLnTx/>
                <a:uFillTx/>
                <a:latin typeface="Franklin Gothic Book"/>
              </a:rPr>
              <a:t>PHR</a:t>
            </a:r>
            <a:r>
              <a:rPr kumimoji="0" lang="en-US" sz="1000" b="0" i="0" u="none" strike="noStrike" kern="0" cap="none" spc="0" normalizeH="0" baseline="0" noProof="0" dirty="0" smtClean="0">
                <a:ln>
                  <a:noFill/>
                </a:ln>
                <a:solidFill>
                  <a:srgbClr val="002060"/>
                </a:solidFill>
                <a:effectLst/>
                <a:uLnTx/>
                <a:uFillTx/>
                <a:latin typeface="Franklin Gothic Book"/>
              </a:rPr>
              <a:t> (Professional in Human Resources) Validates the skills necessary for working in Human Resources</a:t>
            </a:r>
            <a:r>
              <a:rPr kumimoji="0" lang="en-US" sz="1000" b="0" i="0" u="none" strike="noStrike" kern="0" cap="none" spc="0" normalizeH="0" noProof="0" dirty="0" smtClean="0">
                <a:ln>
                  <a:noFill/>
                </a:ln>
                <a:solidFill>
                  <a:srgbClr val="002060"/>
                </a:solidFill>
                <a:effectLst/>
                <a:uLnTx/>
                <a:uFillTx/>
                <a:latin typeface="Franklin Gothic Book"/>
              </a:rPr>
              <a:t> Management in large and small enterprises; minimum 1-4 years experience for PHR, depending on level of education</a:t>
            </a:r>
            <a:endParaRPr kumimoji="0" lang="en-US" sz="900" b="0" i="0" u="none" strike="noStrike" kern="0" cap="none" spc="0" normalizeH="0" baseline="0" noProof="0" dirty="0" smtClean="0">
              <a:ln>
                <a:noFill/>
              </a:ln>
              <a:solidFill>
                <a:srgbClr val="002060"/>
              </a:solidFill>
              <a:effectLst/>
              <a:uLnTx/>
              <a:uFillTx/>
              <a:latin typeface="Franklin Gothic Book"/>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smtClean="0">
              <a:ln>
                <a:noFill/>
              </a:ln>
              <a:solidFill>
                <a:srgbClr val="002060"/>
              </a:solidFill>
              <a:effectLst/>
              <a:uLnTx/>
              <a:uFillTx/>
              <a:latin typeface="Franklin Gothic Book"/>
            </a:endParaRPr>
          </a:p>
        </p:txBody>
      </p:sp>
      <p:sp>
        <p:nvSpPr>
          <p:cNvPr id="26" name="TextBox 25">
            <a:hlinkClick r:id="rId16"/>
          </p:cNvPr>
          <p:cNvSpPr txBox="1"/>
          <p:nvPr/>
        </p:nvSpPr>
        <p:spPr>
          <a:xfrm>
            <a:off x="4810299" y="1946783"/>
            <a:ext cx="4195011" cy="707886"/>
          </a:xfrm>
          <a:prstGeom prst="rect">
            <a:avLst/>
          </a:prstGeom>
          <a:solidFill>
            <a:srgbClr val="FFFFFF">
              <a:alpha val="50196"/>
            </a:srgbClr>
          </a:solidFill>
          <a:ln w="19050">
            <a:solidFill>
              <a:srgbClr val="002060"/>
            </a:solidFill>
          </a:ln>
        </p:spPr>
        <p:txBody>
          <a:bodyPr wrap="square" rtlCol="0">
            <a:spAutoFit/>
          </a:bodyPr>
          <a:lstStyle/>
          <a:p>
            <a:pPr>
              <a:defRPr/>
            </a:pPr>
            <a:r>
              <a:rPr kumimoji="0" lang="en-US" sz="1000" b="1" i="0" u="none" strike="noStrike" kern="0" cap="none" spc="0" normalizeH="0" baseline="0" noProof="0" dirty="0" smtClean="0">
                <a:ln>
                  <a:noFill/>
                </a:ln>
                <a:solidFill>
                  <a:srgbClr val="002060"/>
                </a:solidFill>
                <a:effectLst/>
                <a:uLnTx/>
                <a:uFillTx/>
                <a:latin typeface="Franklin Gothic Book"/>
              </a:rPr>
              <a:t>SPHR</a:t>
            </a:r>
            <a:r>
              <a:rPr kumimoji="0" lang="en-US" sz="1000" b="0" i="0" u="none" strike="noStrike" kern="0" cap="none" spc="0" normalizeH="0" baseline="0" noProof="0" dirty="0" smtClean="0">
                <a:ln>
                  <a:noFill/>
                </a:ln>
                <a:solidFill>
                  <a:srgbClr val="002060"/>
                </a:solidFill>
                <a:effectLst/>
                <a:uLnTx/>
                <a:uFillTx/>
                <a:latin typeface="Franklin Gothic Book"/>
              </a:rPr>
              <a:t> (Senior Professional in Human Resources) </a:t>
            </a:r>
            <a:r>
              <a:rPr lang="en-US" sz="1000" kern="0" dirty="0">
                <a:solidFill>
                  <a:srgbClr val="002060"/>
                </a:solidFill>
                <a:latin typeface="Franklin Gothic Book"/>
              </a:rPr>
              <a:t>Validates the skills necessary for working in Human Resources Management in large and small enterprises; minimum </a:t>
            </a:r>
            <a:r>
              <a:rPr lang="en-US" sz="1000" kern="0" dirty="0" smtClean="0">
                <a:solidFill>
                  <a:srgbClr val="002060"/>
                </a:solidFill>
                <a:latin typeface="Franklin Gothic Book"/>
              </a:rPr>
              <a:t>5-7 </a:t>
            </a:r>
            <a:r>
              <a:rPr lang="en-US" sz="1000" kern="0" dirty="0">
                <a:solidFill>
                  <a:srgbClr val="002060"/>
                </a:solidFill>
                <a:latin typeface="Franklin Gothic Book"/>
              </a:rPr>
              <a:t>years experience for </a:t>
            </a:r>
            <a:r>
              <a:rPr lang="en-US" sz="1000" kern="0" dirty="0" smtClean="0">
                <a:solidFill>
                  <a:srgbClr val="002060"/>
                </a:solidFill>
                <a:latin typeface="Franklin Gothic Book"/>
              </a:rPr>
              <a:t>SPHR</a:t>
            </a:r>
            <a:r>
              <a:rPr lang="en-US" sz="1000" kern="0" dirty="0">
                <a:solidFill>
                  <a:srgbClr val="002060"/>
                </a:solidFill>
                <a:latin typeface="Franklin Gothic Book"/>
              </a:rPr>
              <a:t>, depending on level of </a:t>
            </a:r>
            <a:r>
              <a:rPr lang="en-US" sz="1000" kern="0" dirty="0" smtClean="0">
                <a:solidFill>
                  <a:srgbClr val="002060"/>
                </a:solidFill>
                <a:latin typeface="Franklin Gothic Book"/>
              </a:rPr>
              <a:t>education</a:t>
            </a:r>
            <a:endParaRPr kumimoji="0" lang="en-US" sz="1000" b="0" i="0" u="none" strike="noStrike" kern="0" cap="none" spc="0" normalizeH="0" baseline="0" noProof="0" dirty="0" smtClean="0">
              <a:ln>
                <a:noFill/>
              </a:ln>
              <a:solidFill>
                <a:srgbClr val="002060"/>
              </a:solidFill>
              <a:effectLst/>
              <a:uLnTx/>
              <a:uFillTx/>
              <a:latin typeface="Franklin Gothic Book"/>
            </a:endParaRPr>
          </a:p>
        </p:txBody>
      </p:sp>
    </p:spTree>
    <p:extLst>
      <p:ext uri="{BB962C8B-B14F-4D97-AF65-F5344CB8AC3E}">
        <p14:creationId xmlns:p14="http://schemas.microsoft.com/office/powerpoint/2010/main" val="919946072"/>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295400"/>
          </a:xfrm>
        </p:spPr>
        <p:txBody>
          <a:bodyPr/>
          <a:lstStyle/>
          <a:p>
            <a:r>
              <a:rPr lang="en-US" sz="3600" dirty="0" smtClean="0"/>
              <a:t>JPMorgan Chase &amp; Co. Job Opportunities</a:t>
            </a:r>
            <a:endParaRPr lang="en-US" sz="3600" dirty="0"/>
          </a:p>
        </p:txBody>
      </p:sp>
      <p:sp>
        <p:nvSpPr>
          <p:cNvPr id="3" name="Content Placeholder 2"/>
          <p:cNvSpPr>
            <a:spLocks noGrp="1"/>
          </p:cNvSpPr>
          <p:nvPr>
            <p:ph idx="1"/>
          </p:nvPr>
        </p:nvSpPr>
        <p:spPr>
          <a:xfrm>
            <a:off x="228600" y="2209800"/>
            <a:ext cx="8686800" cy="4495800"/>
          </a:xfrm>
        </p:spPr>
        <p:txBody>
          <a:bodyPr/>
          <a:lstStyle/>
          <a:p>
            <a:r>
              <a:rPr lang="en-US" sz="2400" dirty="0" smtClean="0"/>
              <a:t>JPMC has provided a job portal specifically for VCTP students</a:t>
            </a:r>
            <a:endParaRPr lang="en-US" sz="2400" dirty="0"/>
          </a:p>
          <a:p>
            <a:pPr lvl="1"/>
            <a:r>
              <a:rPr lang="en-US" sz="2000" dirty="0" smtClean="0"/>
              <a:t>Lists all job opportunities at JPMC</a:t>
            </a:r>
          </a:p>
          <a:p>
            <a:pPr lvl="1"/>
            <a:r>
              <a:rPr lang="en-US" sz="2000" dirty="0" smtClean="0"/>
              <a:t>When you apply, it guarantees a recruiter at JPMC will review your application; it does not guarantee a phone screen or job placement.</a:t>
            </a:r>
          </a:p>
          <a:p>
            <a:pPr lvl="1"/>
            <a:r>
              <a:rPr lang="en-US" sz="2000" dirty="0" smtClean="0"/>
              <a:t>Work with your assigned   advisor to help you to determine appropriate job matches for you based on your interests and level of experience.</a:t>
            </a:r>
          </a:p>
          <a:p>
            <a:pPr lvl="1"/>
            <a:r>
              <a:rPr lang="en-US" sz="2000" dirty="0" smtClean="0"/>
              <a:t>This is also a great chance to have your advisor review </a:t>
            </a:r>
            <a:r>
              <a:rPr lang="en-US" sz="2000" dirty="0"/>
              <a:t>your </a:t>
            </a:r>
            <a:r>
              <a:rPr lang="en-US" sz="2000" dirty="0" smtClean="0"/>
              <a:t>résumé and/or cover letter before submitting your application.</a:t>
            </a:r>
            <a:endParaRPr lang="en-US" sz="2000" dirty="0"/>
          </a:p>
          <a:p>
            <a:pPr lvl="0"/>
            <a:r>
              <a:rPr lang="en-US" sz="2400" dirty="0" smtClean="0"/>
              <a:t>We will also email JPMC job updates to you. </a:t>
            </a:r>
            <a:endParaRPr lang="en-US" sz="2400" dirty="0"/>
          </a:p>
          <a:p>
            <a:pPr marL="457200" lvl="1" indent="0">
              <a:buNone/>
            </a:pPr>
            <a:endParaRPr lang="en-US" sz="2000" dirty="0" smtClean="0"/>
          </a:p>
        </p:txBody>
      </p:sp>
    </p:spTree>
    <p:extLst>
      <p:ext uri="{BB962C8B-B14F-4D97-AF65-F5344CB8AC3E}">
        <p14:creationId xmlns:p14="http://schemas.microsoft.com/office/powerpoint/2010/main" val="2864417882"/>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VCTP for DHS 19JUN13</Template>
  <TotalTime>23623</TotalTime>
  <Words>3271</Words>
  <Application>Microsoft Office PowerPoint</Application>
  <PresentationFormat>On-screen Show (4:3)</PresentationFormat>
  <Paragraphs>232</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Calibri</vt:lpstr>
      <vt:lpstr>Franklin Gothic Book</vt:lpstr>
      <vt:lpstr>Franklin Gothic Demi Cond</vt:lpstr>
      <vt:lpstr>Blank Presentation</vt:lpstr>
      <vt:lpstr>PowerPoint Presentation</vt:lpstr>
      <vt:lpstr>Agenda</vt:lpstr>
      <vt:lpstr>The Program Team</vt:lpstr>
      <vt:lpstr>Overview of Program</vt:lpstr>
      <vt:lpstr>VET 200: Career Readiness Fundamentals</vt:lpstr>
      <vt:lpstr>Microsoft Office Fundamentals</vt:lpstr>
      <vt:lpstr>300-Level Courses</vt:lpstr>
      <vt:lpstr>PowerPoint Presentation</vt:lpstr>
      <vt:lpstr>JPMorgan Chase &amp; Co. Job Opportunities</vt:lpstr>
      <vt:lpstr>Schedules: Customizable for completion within 90 days</vt:lpstr>
      <vt:lpstr>Logistics</vt:lpstr>
      <vt:lpstr>SkillSoft/SkillPort Overview</vt:lpstr>
      <vt:lpstr>Tips for SkillSoft </vt:lpstr>
      <vt:lpstr>Getting Started:  Week 1</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iSchool</dc:creator>
  <cp:lastModifiedBy>Ryan Jacob Roach</cp:lastModifiedBy>
  <cp:revision>814</cp:revision>
  <cp:lastPrinted>2013-01-16T15:11:22Z</cp:lastPrinted>
  <dcterms:created xsi:type="dcterms:W3CDTF">2010-03-19T05:05:05Z</dcterms:created>
  <dcterms:modified xsi:type="dcterms:W3CDTF">2016-10-17T19:09:18Z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